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0" r:id="rId2"/>
    <p:sldId id="270" r:id="rId3"/>
    <p:sldId id="259" r:id="rId4"/>
    <p:sldId id="262" r:id="rId5"/>
    <p:sldId id="263" r:id="rId6"/>
    <p:sldId id="264" r:id="rId7"/>
    <p:sldId id="278" r:id="rId8"/>
    <p:sldId id="265" r:id="rId9"/>
    <p:sldId id="256" r:id="rId10"/>
    <p:sldId id="266" r:id="rId11"/>
    <p:sldId id="267" r:id="rId12"/>
    <p:sldId id="271" r:id="rId13"/>
    <p:sldId id="268" r:id="rId14"/>
    <p:sldId id="269" r:id="rId15"/>
    <p:sldId id="258" r:id="rId16"/>
    <p:sldId id="272" r:id="rId17"/>
    <p:sldId id="273" r:id="rId18"/>
    <p:sldId id="274" r:id="rId19"/>
    <p:sldId id="275" r:id="rId20"/>
    <p:sldId id="276" r:id="rId21"/>
    <p:sldId id="277" r:id="rId2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FC025E-3EEB-43E3-9526-90EF589DD9FC}">
          <p14:sldIdLst>
            <p14:sldId id="260"/>
            <p14:sldId id="270"/>
            <p14:sldId id="259"/>
          </p14:sldIdLst>
        </p14:section>
        <p14:section name="Analysis Masalah" id="{32929C72-A891-4D14-A72E-F967186684AC}">
          <p14:sldIdLst>
            <p14:sldId id="262"/>
            <p14:sldId id="263"/>
          </p14:sldIdLst>
        </p14:section>
        <p14:section name="DATA ACQUISITION" id="{43D1B690-3314-4C1F-B25E-5257637A4D14}">
          <p14:sldIdLst>
            <p14:sldId id="264"/>
            <p14:sldId id="278"/>
            <p14:sldId id="265"/>
            <p14:sldId id="256"/>
          </p14:sldIdLst>
        </p14:section>
        <p14:section name="DATA CLEANING" id="{232B1C61-2CE7-4845-A96D-028334A0AD3F}">
          <p14:sldIdLst>
            <p14:sldId id="266"/>
            <p14:sldId id="267"/>
            <p14:sldId id="271"/>
          </p14:sldIdLst>
        </p14:section>
        <p14:section name="EDA" id="{24899F34-57D6-439C-95EA-1A45E494511C}">
          <p14:sldIdLst>
            <p14:sldId id="268"/>
            <p14:sldId id="269"/>
            <p14:sldId id="258"/>
            <p14:sldId id="272"/>
            <p14:sldId id="273"/>
            <p14:sldId id="274"/>
            <p14:sldId id="27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D02"/>
    <a:srgbClr val="FFCD66"/>
    <a:srgbClr val="0518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3789" autoAdjust="0"/>
  </p:normalViewPr>
  <p:slideViewPr>
    <p:cSldViewPr snapToGrid="0">
      <p:cViewPr varScale="1">
        <p:scale>
          <a:sx n="61" d="100"/>
          <a:sy n="61" d="100"/>
        </p:scale>
        <p:origin x="1512" y="3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214773-3723-45E8-9FE8-5FE448393CEB}" type="datetimeFigureOut">
              <a:rPr lang="id-ID" smtClean="0"/>
              <a:t>30/05/2023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18D910-2DB9-4377-9E98-2EB13F6EEE21}" type="slidenum">
              <a:rPr lang="id-ID" smtClean="0"/>
              <a:t>‹#›</a:t>
            </a:fld>
            <a:endParaRPr lang="id-ID"/>
          </a:p>
        </p:txBody>
      </p:sp>
    </p:spTree>
    <p:extLst>
      <p:ext uri="{BB962C8B-B14F-4D97-AF65-F5344CB8AC3E}">
        <p14:creationId xmlns:p14="http://schemas.microsoft.com/office/powerpoint/2010/main" val="214926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err="1"/>
              <a:t>Cryptocurrency</a:t>
            </a:r>
            <a:r>
              <a:rPr lang="id-ID" dirty="0"/>
              <a:t> adalah mata uang digital yang berkembang pesat dalam beberapa tahun terakhir. Namun, investor </a:t>
            </a:r>
            <a:r>
              <a:rPr lang="id-ID" dirty="0" err="1"/>
              <a:t>seringkali</a:t>
            </a:r>
            <a:r>
              <a:rPr lang="id-ID" dirty="0"/>
              <a:t> merugi karena fluktuasi nilai mata uang yang tidak terduga. Oleh karena itu, visualisasi data sangat diperlukan untuk membaca </a:t>
            </a:r>
            <a:r>
              <a:rPr lang="id-ID" dirty="0" err="1"/>
              <a:t>history</a:t>
            </a:r>
            <a:r>
              <a:rPr lang="id-ID" dirty="0"/>
              <a:t> </a:t>
            </a:r>
            <a:r>
              <a:rPr lang="id-ID" dirty="0" err="1"/>
              <a:t>cryptocurrency</a:t>
            </a:r>
            <a:r>
              <a:rPr lang="id-ID" dirty="0"/>
              <a:t> dengan mudah dan </a:t>
            </a:r>
            <a:r>
              <a:rPr lang="id-ID" dirty="0" err="1"/>
              <a:t>meminimalisir</a:t>
            </a:r>
            <a:r>
              <a:rPr lang="id-ID" dirty="0"/>
              <a:t> kerugian dalam berinvestasi. Beberapa penelitian sebelumnya telah membahas tentang </a:t>
            </a:r>
            <a:r>
              <a:rPr lang="id-ID" dirty="0" err="1"/>
              <a:t>cryptocurrency</a:t>
            </a:r>
            <a:r>
              <a:rPr lang="id-ID" dirty="0"/>
              <a:t>, dan EDA serta pemanfaatan </a:t>
            </a:r>
            <a:r>
              <a:rPr lang="id-ID" dirty="0" err="1"/>
              <a:t>historical</a:t>
            </a:r>
            <a:r>
              <a:rPr lang="id-ID" dirty="0"/>
              <a:t> </a:t>
            </a:r>
            <a:r>
              <a:rPr lang="id-ID" dirty="0" err="1"/>
              <a:t>snapshot</a:t>
            </a:r>
            <a:r>
              <a:rPr lang="id-ID" dirty="0"/>
              <a:t> pada </a:t>
            </a:r>
            <a:r>
              <a:rPr lang="id-ID" dirty="0" err="1"/>
              <a:t>cryptocurrency</a:t>
            </a:r>
            <a:r>
              <a:rPr lang="id-ID" dirty="0"/>
              <a:t> </a:t>
            </a:r>
            <a:r>
              <a:rPr lang="id-ID" dirty="0" err="1"/>
              <a:t>sangatlah</a:t>
            </a:r>
            <a:r>
              <a:rPr lang="id-ID" dirty="0"/>
              <a:t> diperlukan dalam pengambilan keputusan. Oleh karena itu, penelitian ini berfokus pada "</a:t>
            </a:r>
            <a:r>
              <a:rPr lang="id-ID" dirty="0" err="1"/>
              <a:t>Exploratory</a:t>
            </a:r>
            <a:r>
              <a:rPr lang="id-ID" dirty="0"/>
              <a:t> Data </a:t>
            </a:r>
            <a:r>
              <a:rPr lang="id-ID" dirty="0" err="1"/>
              <a:t>Analysis</a:t>
            </a:r>
            <a:r>
              <a:rPr lang="id-ID" dirty="0"/>
              <a:t> </a:t>
            </a:r>
            <a:r>
              <a:rPr lang="id-ID" dirty="0" err="1"/>
              <a:t>Historical</a:t>
            </a:r>
            <a:r>
              <a:rPr lang="id-ID" dirty="0"/>
              <a:t> </a:t>
            </a:r>
            <a:r>
              <a:rPr lang="id-ID" dirty="0" err="1"/>
              <a:t>Snapshot</a:t>
            </a:r>
            <a:r>
              <a:rPr lang="id-ID" dirty="0"/>
              <a:t> </a:t>
            </a:r>
            <a:r>
              <a:rPr lang="id-ID" dirty="0" err="1"/>
              <a:t>Cryptocurrency</a:t>
            </a:r>
            <a:r>
              <a:rPr lang="id-ID" dirty="0"/>
              <a:t>".</a:t>
            </a:r>
          </a:p>
        </p:txBody>
      </p:sp>
      <p:sp>
        <p:nvSpPr>
          <p:cNvPr id="4" name="Slide Number Placeholder 3"/>
          <p:cNvSpPr>
            <a:spLocks noGrp="1"/>
          </p:cNvSpPr>
          <p:nvPr>
            <p:ph type="sldNum" sz="quarter" idx="5"/>
          </p:nvPr>
        </p:nvSpPr>
        <p:spPr/>
        <p:txBody>
          <a:bodyPr/>
          <a:lstStyle/>
          <a:p>
            <a:fld id="{4318D910-2DB9-4377-9E98-2EB13F6EEE21}" type="slidenum">
              <a:rPr lang="id-ID" smtClean="0"/>
              <a:t>2</a:t>
            </a:fld>
            <a:endParaRPr lang="id-ID"/>
          </a:p>
        </p:txBody>
      </p:sp>
    </p:spTree>
    <p:extLst>
      <p:ext uri="{BB962C8B-B14F-4D97-AF65-F5344CB8AC3E}">
        <p14:creationId xmlns:p14="http://schemas.microsoft.com/office/powerpoint/2010/main" val="323661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4318D910-2DB9-4377-9E98-2EB13F6EEE21}" type="slidenum">
              <a:rPr lang="id-ID" smtClean="0"/>
              <a:t>3</a:t>
            </a:fld>
            <a:endParaRPr lang="id-ID"/>
          </a:p>
        </p:txBody>
      </p:sp>
    </p:spTree>
    <p:extLst>
      <p:ext uri="{BB962C8B-B14F-4D97-AF65-F5344CB8AC3E}">
        <p14:creationId xmlns:p14="http://schemas.microsoft.com/office/powerpoint/2010/main" val="128836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dirty="0" err="1">
                <a:solidFill>
                  <a:srgbClr val="D1D5DB"/>
                </a:solidFill>
                <a:effectLst/>
                <a:latin typeface="Söhne"/>
              </a:rPr>
              <a:t>Tahap</a:t>
            </a:r>
            <a:r>
              <a:rPr lang="en-ID" b="0" i="0" dirty="0">
                <a:solidFill>
                  <a:srgbClr val="D1D5DB"/>
                </a:solidFill>
                <a:effectLst/>
                <a:latin typeface="Söhne"/>
              </a:rPr>
              <a:t> </a:t>
            </a:r>
            <a:r>
              <a:rPr lang="en-ID" b="0" i="0" dirty="0" err="1">
                <a:solidFill>
                  <a:srgbClr val="D1D5DB"/>
                </a:solidFill>
                <a:effectLst/>
                <a:latin typeface="Söhne"/>
              </a:rPr>
              <a:t>analisis</a:t>
            </a:r>
            <a:r>
              <a:rPr lang="en-ID" b="0" i="0" dirty="0">
                <a:solidFill>
                  <a:srgbClr val="D1D5DB"/>
                </a:solidFill>
                <a:effectLst/>
                <a:latin typeface="Söhne"/>
              </a:rPr>
              <a:t> </a:t>
            </a:r>
            <a:r>
              <a:rPr lang="en-ID" b="0" i="0" dirty="0" err="1">
                <a:solidFill>
                  <a:srgbClr val="D1D5DB"/>
                </a:solidFill>
                <a:effectLst/>
                <a:latin typeface="Söhne"/>
              </a:rPr>
              <a:t>masalah</a:t>
            </a:r>
            <a:r>
              <a:rPr lang="en-ID" b="0" i="0" dirty="0">
                <a:solidFill>
                  <a:srgbClr val="D1D5DB"/>
                </a:solidFill>
                <a:effectLst/>
                <a:latin typeface="Söhne"/>
              </a:rPr>
              <a:t> </a:t>
            </a:r>
            <a:r>
              <a:rPr lang="en-ID" b="0" i="0" dirty="0" err="1">
                <a:solidFill>
                  <a:srgbClr val="D1D5DB"/>
                </a:solidFill>
                <a:effectLst/>
                <a:latin typeface="Söhne"/>
              </a:rPr>
              <a:t>bertujuan</a:t>
            </a:r>
            <a:r>
              <a:rPr lang="en-ID" b="0" i="0" dirty="0">
                <a:solidFill>
                  <a:srgbClr val="D1D5DB"/>
                </a:solidFill>
                <a:effectLst/>
                <a:latin typeface="Söhne"/>
              </a:rPr>
              <a:t> </a:t>
            </a:r>
            <a:r>
              <a:rPr lang="en-ID" b="0" i="0" dirty="0" err="1">
                <a:solidFill>
                  <a:srgbClr val="D1D5DB"/>
                </a:solidFill>
                <a:effectLst/>
                <a:latin typeface="Söhne"/>
              </a:rPr>
              <a:t>untuk</a:t>
            </a:r>
            <a:r>
              <a:rPr lang="en-ID" b="0" i="0" dirty="0">
                <a:solidFill>
                  <a:srgbClr val="D1D5DB"/>
                </a:solidFill>
                <a:effectLst/>
                <a:latin typeface="Söhne"/>
              </a:rPr>
              <a:t> </a:t>
            </a:r>
            <a:r>
              <a:rPr lang="en-ID" b="0" i="0" dirty="0" err="1">
                <a:solidFill>
                  <a:srgbClr val="D1D5DB"/>
                </a:solidFill>
                <a:effectLst/>
                <a:latin typeface="Söhne"/>
              </a:rPr>
              <a:t>mengidentifikasi</a:t>
            </a:r>
            <a:r>
              <a:rPr lang="en-ID" b="0" i="0" dirty="0">
                <a:solidFill>
                  <a:srgbClr val="D1D5DB"/>
                </a:solidFill>
                <a:effectLst/>
                <a:latin typeface="Söhne"/>
              </a:rPr>
              <a:t> </a:t>
            </a:r>
            <a:r>
              <a:rPr lang="en-ID" b="0" i="0" dirty="0" err="1">
                <a:solidFill>
                  <a:srgbClr val="D1D5DB"/>
                </a:solidFill>
                <a:effectLst/>
                <a:latin typeface="Söhne"/>
              </a:rPr>
              <a:t>masalah</a:t>
            </a:r>
            <a:r>
              <a:rPr lang="en-ID" b="0" i="0" dirty="0">
                <a:solidFill>
                  <a:srgbClr val="D1D5DB"/>
                </a:solidFill>
                <a:effectLst/>
                <a:latin typeface="Söhne"/>
              </a:rPr>
              <a:t> yang </a:t>
            </a:r>
            <a:r>
              <a:rPr lang="en-ID" b="0" i="0" dirty="0" err="1">
                <a:solidFill>
                  <a:srgbClr val="D1D5DB"/>
                </a:solidFill>
                <a:effectLst/>
                <a:latin typeface="Söhne"/>
              </a:rPr>
              <a:t>dihadapi</a:t>
            </a:r>
            <a:r>
              <a:rPr lang="en-ID" b="0" i="0" dirty="0">
                <a:solidFill>
                  <a:srgbClr val="D1D5DB"/>
                </a:solidFill>
                <a:effectLst/>
                <a:latin typeface="Söhne"/>
              </a:rPr>
              <a:t> oleh investor </a:t>
            </a:r>
            <a:r>
              <a:rPr lang="en-ID" b="0" i="0" dirty="0" err="1">
                <a:solidFill>
                  <a:srgbClr val="D1D5DB"/>
                </a:solidFill>
                <a:effectLst/>
                <a:latin typeface="Söhne"/>
              </a:rPr>
              <a:t>dalam</a:t>
            </a:r>
            <a:r>
              <a:rPr lang="en-ID" b="0" i="0" dirty="0">
                <a:solidFill>
                  <a:srgbClr val="D1D5DB"/>
                </a:solidFill>
                <a:effectLst/>
                <a:latin typeface="Söhne"/>
              </a:rPr>
              <a:t> </a:t>
            </a:r>
            <a:r>
              <a:rPr lang="en-ID" b="0" i="0" dirty="0" err="1">
                <a:solidFill>
                  <a:srgbClr val="D1D5DB"/>
                </a:solidFill>
                <a:effectLst/>
                <a:latin typeface="Söhne"/>
              </a:rPr>
              <a:t>berinvestasi</a:t>
            </a:r>
            <a:r>
              <a:rPr lang="en-ID" b="0" i="0" dirty="0">
                <a:solidFill>
                  <a:srgbClr val="D1D5DB"/>
                </a:solidFill>
                <a:effectLst/>
                <a:latin typeface="Söhne"/>
              </a:rPr>
              <a:t> pada </a:t>
            </a:r>
            <a:r>
              <a:rPr lang="en-ID" b="0" i="0" dirty="0" err="1">
                <a:solidFill>
                  <a:srgbClr val="D1D5DB"/>
                </a:solidFill>
                <a:effectLst/>
                <a:latin typeface="Söhne"/>
              </a:rPr>
              <a:t>mata</a:t>
            </a:r>
            <a:r>
              <a:rPr lang="en-ID" b="0" i="0" dirty="0">
                <a:solidFill>
                  <a:srgbClr val="D1D5DB"/>
                </a:solidFill>
                <a:effectLst/>
                <a:latin typeface="Söhne"/>
              </a:rPr>
              <a:t> uang </a:t>
            </a:r>
            <a:r>
              <a:rPr lang="en-ID" b="0" i="0" dirty="0" err="1">
                <a:solidFill>
                  <a:srgbClr val="D1D5DB"/>
                </a:solidFill>
                <a:effectLst/>
                <a:latin typeface="Söhne"/>
              </a:rPr>
              <a:t>kripto</a:t>
            </a:r>
            <a:r>
              <a:rPr lang="en-ID" b="0" i="0" dirty="0">
                <a:solidFill>
                  <a:srgbClr val="D1D5DB"/>
                </a:solidFill>
                <a:effectLst/>
                <a:latin typeface="Söhne"/>
              </a:rPr>
              <a:t>. </a:t>
            </a:r>
            <a:r>
              <a:rPr lang="en-ID" b="0" i="0" dirty="0" err="1">
                <a:solidFill>
                  <a:srgbClr val="D1D5DB"/>
                </a:solidFill>
                <a:effectLst/>
                <a:latin typeface="Söhne"/>
              </a:rPr>
              <a:t>Ini</a:t>
            </a:r>
            <a:r>
              <a:rPr lang="en-ID" b="0" i="0" dirty="0">
                <a:solidFill>
                  <a:srgbClr val="D1D5DB"/>
                </a:solidFill>
                <a:effectLst/>
                <a:latin typeface="Söhne"/>
              </a:rPr>
              <a:t> </a:t>
            </a:r>
            <a:r>
              <a:rPr lang="en-ID" b="0" i="0" dirty="0" err="1">
                <a:solidFill>
                  <a:srgbClr val="D1D5DB"/>
                </a:solidFill>
                <a:effectLst/>
                <a:latin typeface="Söhne"/>
              </a:rPr>
              <a:t>membantu</a:t>
            </a:r>
            <a:r>
              <a:rPr lang="en-ID" b="0" i="0" dirty="0">
                <a:solidFill>
                  <a:srgbClr val="D1D5DB"/>
                </a:solidFill>
                <a:effectLst/>
                <a:latin typeface="Söhne"/>
              </a:rPr>
              <a:t> para </a:t>
            </a:r>
            <a:r>
              <a:rPr lang="en-ID" b="0" i="0" dirty="0" err="1">
                <a:solidFill>
                  <a:srgbClr val="D1D5DB"/>
                </a:solidFill>
                <a:effectLst/>
                <a:latin typeface="Söhne"/>
              </a:rPr>
              <a:t>peneliti</a:t>
            </a:r>
            <a:r>
              <a:rPr lang="en-ID" b="0" i="0" dirty="0">
                <a:solidFill>
                  <a:srgbClr val="D1D5DB"/>
                </a:solidFill>
                <a:effectLst/>
                <a:latin typeface="Söhne"/>
              </a:rPr>
              <a:t> </a:t>
            </a:r>
            <a:r>
              <a:rPr lang="en-ID" b="0" i="0" dirty="0" err="1">
                <a:solidFill>
                  <a:srgbClr val="D1D5DB"/>
                </a:solidFill>
                <a:effectLst/>
                <a:latin typeface="Söhne"/>
              </a:rPr>
              <a:t>memahami</a:t>
            </a:r>
            <a:r>
              <a:rPr lang="en-ID" b="0" i="0" dirty="0">
                <a:solidFill>
                  <a:srgbClr val="D1D5DB"/>
                </a:solidFill>
                <a:effectLst/>
                <a:latin typeface="Söhne"/>
              </a:rPr>
              <a:t> </a:t>
            </a:r>
            <a:r>
              <a:rPr lang="en-ID" b="0" i="0" dirty="0" err="1">
                <a:solidFill>
                  <a:srgbClr val="D1D5DB"/>
                </a:solidFill>
                <a:effectLst/>
                <a:latin typeface="Söhne"/>
              </a:rPr>
              <a:t>masalah</a:t>
            </a:r>
            <a:r>
              <a:rPr lang="en-ID" b="0" i="0" dirty="0">
                <a:solidFill>
                  <a:srgbClr val="D1D5DB"/>
                </a:solidFill>
                <a:effectLst/>
                <a:latin typeface="Söhne"/>
              </a:rPr>
              <a:t> dan </a:t>
            </a:r>
            <a:r>
              <a:rPr lang="en-ID" b="0" i="0" dirty="0" err="1">
                <a:solidFill>
                  <a:srgbClr val="D1D5DB"/>
                </a:solidFill>
                <a:effectLst/>
                <a:latin typeface="Söhne"/>
              </a:rPr>
              <a:t>menemukan</a:t>
            </a:r>
            <a:r>
              <a:rPr lang="en-ID" b="0" i="0" dirty="0">
                <a:solidFill>
                  <a:srgbClr val="D1D5DB"/>
                </a:solidFill>
                <a:effectLst/>
                <a:latin typeface="Söhne"/>
              </a:rPr>
              <a:t> </a:t>
            </a:r>
            <a:r>
              <a:rPr lang="en-ID" b="0" i="0" dirty="0" err="1">
                <a:solidFill>
                  <a:srgbClr val="D1D5DB"/>
                </a:solidFill>
                <a:effectLst/>
                <a:latin typeface="Söhne"/>
              </a:rPr>
              <a:t>solusi</a:t>
            </a:r>
            <a:r>
              <a:rPr lang="en-ID" b="0" i="0" dirty="0">
                <a:solidFill>
                  <a:srgbClr val="D1D5DB"/>
                </a:solidFill>
                <a:effectLst/>
                <a:latin typeface="Söhne"/>
              </a:rPr>
              <a:t> yang </a:t>
            </a:r>
            <a:r>
              <a:rPr lang="en-ID" b="0" i="0" dirty="0" err="1">
                <a:solidFill>
                  <a:srgbClr val="D1D5DB"/>
                </a:solidFill>
                <a:effectLst/>
                <a:latin typeface="Söhne"/>
              </a:rPr>
              <a:t>tepat</a:t>
            </a:r>
            <a:r>
              <a:rPr lang="en-ID" b="0" i="0" dirty="0">
                <a:solidFill>
                  <a:srgbClr val="D1D5DB"/>
                </a:solidFill>
                <a:effectLst/>
                <a:latin typeface="Söhne"/>
              </a:rPr>
              <a:t> agar investor </a:t>
            </a:r>
            <a:r>
              <a:rPr lang="en-ID" b="0" i="0" dirty="0" err="1">
                <a:solidFill>
                  <a:srgbClr val="D1D5DB"/>
                </a:solidFill>
                <a:effectLst/>
                <a:latin typeface="Söhne"/>
              </a:rPr>
              <a:t>dapat</a:t>
            </a:r>
            <a:r>
              <a:rPr lang="en-ID" b="0" i="0" dirty="0">
                <a:solidFill>
                  <a:srgbClr val="D1D5DB"/>
                </a:solidFill>
                <a:effectLst/>
                <a:latin typeface="Söhne"/>
              </a:rPr>
              <a:t> </a:t>
            </a:r>
            <a:r>
              <a:rPr lang="en-ID" b="0" i="0" dirty="0" err="1">
                <a:solidFill>
                  <a:srgbClr val="D1D5DB"/>
                </a:solidFill>
                <a:effectLst/>
                <a:latin typeface="Söhne"/>
              </a:rPr>
              <a:t>mengambil</a:t>
            </a:r>
            <a:r>
              <a:rPr lang="en-ID" b="0" i="0" dirty="0">
                <a:solidFill>
                  <a:srgbClr val="D1D5DB"/>
                </a:solidFill>
                <a:effectLst/>
                <a:latin typeface="Söhne"/>
              </a:rPr>
              <a:t> </a:t>
            </a:r>
            <a:r>
              <a:rPr lang="en-ID" b="0" i="0" dirty="0" err="1">
                <a:solidFill>
                  <a:srgbClr val="D1D5DB"/>
                </a:solidFill>
                <a:effectLst/>
                <a:latin typeface="Söhne"/>
              </a:rPr>
              <a:t>keputusan</a:t>
            </a:r>
            <a:r>
              <a:rPr lang="en-ID" b="0" i="0" dirty="0">
                <a:solidFill>
                  <a:srgbClr val="D1D5DB"/>
                </a:solidFill>
                <a:effectLst/>
                <a:latin typeface="Söhne"/>
              </a:rPr>
              <a:t> yang </a:t>
            </a:r>
            <a:r>
              <a:rPr lang="en-ID" b="0" i="0" dirty="0" err="1">
                <a:solidFill>
                  <a:srgbClr val="D1D5DB"/>
                </a:solidFill>
                <a:effectLst/>
                <a:latin typeface="Söhne"/>
              </a:rPr>
              <a:t>bijaksana</a:t>
            </a:r>
            <a:r>
              <a:rPr lang="en-ID" b="0" i="0" dirty="0">
                <a:solidFill>
                  <a:srgbClr val="D1D5DB"/>
                </a:solidFill>
                <a:effectLst/>
                <a:latin typeface="Söhne"/>
              </a:rPr>
              <a:t>.</a:t>
            </a:r>
            <a:endParaRPr lang="en-ID" dirty="0"/>
          </a:p>
        </p:txBody>
      </p:sp>
      <p:sp>
        <p:nvSpPr>
          <p:cNvPr id="4" name="Slide Number Placeholder 3"/>
          <p:cNvSpPr>
            <a:spLocks noGrp="1"/>
          </p:cNvSpPr>
          <p:nvPr>
            <p:ph type="sldNum" sz="quarter" idx="5"/>
          </p:nvPr>
        </p:nvSpPr>
        <p:spPr/>
        <p:txBody>
          <a:bodyPr/>
          <a:lstStyle/>
          <a:p>
            <a:fld id="{4318D910-2DB9-4377-9E98-2EB13F6EEE21}" type="slidenum">
              <a:rPr lang="id-ID" smtClean="0"/>
              <a:t>5</a:t>
            </a:fld>
            <a:endParaRPr lang="id-ID"/>
          </a:p>
        </p:txBody>
      </p:sp>
    </p:spTree>
    <p:extLst>
      <p:ext uri="{BB962C8B-B14F-4D97-AF65-F5344CB8AC3E}">
        <p14:creationId xmlns:p14="http://schemas.microsoft.com/office/powerpoint/2010/main" val="115217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4318D910-2DB9-4377-9E98-2EB13F6EEE21}" type="slidenum">
              <a:rPr lang="id-ID" smtClean="0"/>
              <a:t>18</a:t>
            </a:fld>
            <a:endParaRPr lang="id-ID"/>
          </a:p>
        </p:txBody>
      </p:sp>
    </p:spTree>
    <p:extLst>
      <p:ext uri="{BB962C8B-B14F-4D97-AF65-F5344CB8AC3E}">
        <p14:creationId xmlns:p14="http://schemas.microsoft.com/office/powerpoint/2010/main" val="563691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4318D910-2DB9-4377-9E98-2EB13F6EEE21}" type="slidenum">
              <a:rPr lang="id-ID" smtClean="0"/>
              <a:t>19</a:t>
            </a:fld>
            <a:endParaRPr lang="id-ID"/>
          </a:p>
        </p:txBody>
      </p:sp>
    </p:spTree>
    <p:extLst>
      <p:ext uri="{BB962C8B-B14F-4D97-AF65-F5344CB8AC3E}">
        <p14:creationId xmlns:p14="http://schemas.microsoft.com/office/powerpoint/2010/main" val="59081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4318D910-2DB9-4377-9E98-2EB13F6EEE21}" type="slidenum">
              <a:rPr lang="id-ID" smtClean="0"/>
              <a:t>20</a:t>
            </a:fld>
            <a:endParaRPr lang="id-ID"/>
          </a:p>
        </p:txBody>
      </p:sp>
    </p:spTree>
    <p:extLst>
      <p:ext uri="{BB962C8B-B14F-4D97-AF65-F5344CB8AC3E}">
        <p14:creationId xmlns:p14="http://schemas.microsoft.com/office/powerpoint/2010/main" val="1254309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4318D910-2DB9-4377-9E98-2EB13F6EEE21}" type="slidenum">
              <a:rPr lang="id-ID" smtClean="0"/>
              <a:t>21</a:t>
            </a:fld>
            <a:endParaRPr lang="id-ID"/>
          </a:p>
        </p:txBody>
      </p:sp>
    </p:spTree>
    <p:extLst>
      <p:ext uri="{BB962C8B-B14F-4D97-AF65-F5344CB8AC3E}">
        <p14:creationId xmlns:p14="http://schemas.microsoft.com/office/powerpoint/2010/main" val="214317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1A0D-B470-9D1E-AED0-E4A8F39424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A38D8586-FEE9-5440-C330-E76D4474C7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E114E803-FB43-FA3E-F992-D2456792639C}"/>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5" name="Footer Placeholder 4">
            <a:extLst>
              <a:ext uri="{FF2B5EF4-FFF2-40B4-BE49-F238E27FC236}">
                <a16:creationId xmlns:a16="http://schemas.microsoft.com/office/drawing/2014/main" id="{E8A9B2DD-E57F-F825-F607-EF2F303DBBE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88A2D47-0DFB-04BF-5362-AFA43A460855}"/>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4080151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D12A-40F2-2043-C2D7-724F4B0E1D29}"/>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C4B9C2F7-F668-EB65-F411-23A4C68A58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CC81611-189A-4025-6B32-73F0129943A6}"/>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5" name="Footer Placeholder 4">
            <a:extLst>
              <a:ext uri="{FF2B5EF4-FFF2-40B4-BE49-F238E27FC236}">
                <a16:creationId xmlns:a16="http://schemas.microsoft.com/office/drawing/2014/main" id="{DB263CAA-F23E-F02F-7594-B33A5A1F5260}"/>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0077D30-71F8-28F5-C0C9-4477FCA52B82}"/>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1964134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BCC7C7-9088-1E40-BEAC-0BDAF83230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EAAD60EF-A771-BFA8-010F-34C08F37F3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8CAF1E5-487E-485C-2A38-FACF6771B22F}"/>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5" name="Footer Placeholder 4">
            <a:extLst>
              <a:ext uri="{FF2B5EF4-FFF2-40B4-BE49-F238E27FC236}">
                <a16:creationId xmlns:a16="http://schemas.microsoft.com/office/drawing/2014/main" id="{A1894947-7743-C44D-5075-1D22BC805435}"/>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CC6CFE2-F4BA-1784-C5F7-0C8EC4359CAB}"/>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3956263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8575-4422-81EF-33CF-AC3D2585BE5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C5CD32FA-65F3-17AD-0635-6F762D3F77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CC4537E-3CFF-D3A9-A8DB-F4EB73836E38}"/>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5" name="Footer Placeholder 4">
            <a:extLst>
              <a:ext uri="{FF2B5EF4-FFF2-40B4-BE49-F238E27FC236}">
                <a16:creationId xmlns:a16="http://schemas.microsoft.com/office/drawing/2014/main" id="{FFE83101-7014-6181-4850-2688EFFF9319}"/>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7B4919B0-C7B8-5F71-0F40-D9445145B427}"/>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3239301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76F9-0FD9-3824-0A9A-50CE65A604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EDAB579C-8163-1BF8-90E8-F640C30CD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6D4A0-ACDA-884A-D3FE-305088657172}"/>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5" name="Footer Placeholder 4">
            <a:extLst>
              <a:ext uri="{FF2B5EF4-FFF2-40B4-BE49-F238E27FC236}">
                <a16:creationId xmlns:a16="http://schemas.microsoft.com/office/drawing/2014/main" id="{DDF6B28B-3016-DC8C-A8D8-50891A66B216}"/>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0193BC9-AAC3-D914-CB3F-882D98313866}"/>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245136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52DE-E032-E142-72C5-C39ACA8FFA65}"/>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040C6250-FDE3-44CC-C12D-5BDD27C605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E21EFB75-7F06-D560-4A77-F4B76CEC5F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FDB7AC23-C014-8DFA-E324-188E07ACE712}"/>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6" name="Footer Placeholder 5">
            <a:extLst>
              <a:ext uri="{FF2B5EF4-FFF2-40B4-BE49-F238E27FC236}">
                <a16:creationId xmlns:a16="http://schemas.microsoft.com/office/drawing/2014/main" id="{00941AB2-3996-C843-82F3-A5563F9BFCAA}"/>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29DAA4D7-59B1-898F-71D1-5EEA437431F8}"/>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364245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3EC2-6CB2-CD92-D514-66EB683FAE6A}"/>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75D806F7-3F0A-DA3E-ECBE-5E81FE65C8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67119-0B79-294F-C542-2C9E8D67D9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A7E661CF-CDEC-A74B-3191-A799842590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211913-A13E-9ADE-2B42-260A09FAB9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931DF5F1-DA45-EDCA-D0E4-EF590EEFAC0C}"/>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8" name="Footer Placeholder 7">
            <a:extLst>
              <a:ext uri="{FF2B5EF4-FFF2-40B4-BE49-F238E27FC236}">
                <a16:creationId xmlns:a16="http://schemas.microsoft.com/office/drawing/2014/main" id="{431356B5-8A88-6B57-39F8-741074F4F688}"/>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03A06CA9-55F8-F65B-703C-91F6181A0620}"/>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3571326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E6405-F97B-0AE4-34E7-D8F04758C913}"/>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21043A3F-91DD-E1D3-242C-6E2B8E8E0C41}"/>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4" name="Footer Placeholder 3">
            <a:extLst>
              <a:ext uri="{FF2B5EF4-FFF2-40B4-BE49-F238E27FC236}">
                <a16:creationId xmlns:a16="http://schemas.microsoft.com/office/drawing/2014/main" id="{B481A223-B50E-4C73-4DD6-B8BA41C91711}"/>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D01D9B7D-FB4D-2CB2-230F-547107D0CDBF}"/>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2502119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244ABB-F47E-67E6-175A-B714B5C4959F}"/>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3" name="Footer Placeholder 2">
            <a:extLst>
              <a:ext uri="{FF2B5EF4-FFF2-40B4-BE49-F238E27FC236}">
                <a16:creationId xmlns:a16="http://schemas.microsoft.com/office/drawing/2014/main" id="{143E11F0-F3B8-210A-6115-C174A66976D2}"/>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C98D718D-DEA2-1180-C047-0A601DB5DBE8}"/>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150302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E85E-891E-A74F-586E-00BB07570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B3A62033-2F94-7B33-5D86-D95526749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91695698-3D0C-BBD0-9652-5AC564417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351D6-071E-F968-4C49-3D85822ECF75}"/>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6" name="Footer Placeholder 5">
            <a:extLst>
              <a:ext uri="{FF2B5EF4-FFF2-40B4-BE49-F238E27FC236}">
                <a16:creationId xmlns:a16="http://schemas.microsoft.com/office/drawing/2014/main" id="{150B5814-9C71-C8CB-9D39-D01E45B2CCEF}"/>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74108F8C-16B4-2BBA-9CB9-69B77E8CA7A6}"/>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390004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DF4C-279A-B1F8-2698-B15643185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93B56A2A-F3D3-CCDB-17D5-2843E907A2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5EA2C803-F0CD-6A42-1982-0C73BFA40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CF188E-77C8-BACB-0CB9-0B844230902F}"/>
              </a:ext>
            </a:extLst>
          </p:cNvPr>
          <p:cNvSpPr>
            <a:spLocks noGrp="1"/>
          </p:cNvSpPr>
          <p:nvPr>
            <p:ph type="dt" sz="half" idx="10"/>
          </p:nvPr>
        </p:nvSpPr>
        <p:spPr/>
        <p:txBody>
          <a:bodyPr/>
          <a:lstStyle/>
          <a:p>
            <a:fld id="{8A73BD52-982F-4B89-B017-49EE6C016FAE}" type="datetimeFigureOut">
              <a:rPr lang="id-ID" smtClean="0"/>
              <a:t>30/05/2023</a:t>
            </a:fld>
            <a:endParaRPr lang="id-ID"/>
          </a:p>
        </p:txBody>
      </p:sp>
      <p:sp>
        <p:nvSpPr>
          <p:cNvPr id="6" name="Footer Placeholder 5">
            <a:extLst>
              <a:ext uri="{FF2B5EF4-FFF2-40B4-BE49-F238E27FC236}">
                <a16:creationId xmlns:a16="http://schemas.microsoft.com/office/drawing/2014/main" id="{5C7F8172-DE69-9BA7-AA14-EEFE70E0C0F9}"/>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53DDE8A3-D63C-BB8A-2F62-13E141A8A20D}"/>
              </a:ext>
            </a:extLst>
          </p:cNvPr>
          <p:cNvSpPr>
            <a:spLocks noGrp="1"/>
          </p:cNvSpPr>
          <p:nvPr>
            <p:ph type="sldNum" sz="quarter" idx="12"/>
          </p:nvPr>
        </p:nvSpPr>
        <p:spPr/>
        <p:txBody>
          <a:bodyPr/>
          <a:lstStyle/>
          <a:p>
            <a:fld id="{E229C3C4-162A-4F60-AF9C-7D1CB17C4E43}" type="slidenum">
              <a:rPr lang="id-ID" smtClean="0"/>
              <a:t>‹#›</a:t>
            </a:fld>
            <a:endParaRPr lang="id-ID"/>
          </a:p>
        </p:txBody>
      </p:sp>
    </p:spTree>
    <p:extLst>
      <p:ext uri="{BB962C8B-B14F-4D97-AF65-F5344CB8AC3E}">
        <p14:creationId xmlns:p14="http://schemas.microsoft.com/office/powerpoint/2010/main" val="211084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5566DD-CD13-4401-ADF3-B4DA160F04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36663E29-B97A-A990-4433-6D06EEFF7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C369342-E421-ED05-91B8-9C083D225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73BD52-982F-4B89-B017-49EE6C016FAE}" type="datetimeFigureOut">
              <a:rPr lang="id-ID" smtClean="0"/>
              <a:t>30/05/2023</a:t>
            </a:fld>
            <a:endParaRPr lang="id-ID"/>
          </a:p>
        </p:txBody>
      </p:sp>
      <p:sp>
        <p:nvSpPr>
          <p:cNvPr id="5" name="Footer Placeholder 4">
            <a:extLst>
              <a:ext uri="{FF2B5EF4-FFF2-40B4-BE49-F238E27FC236}">
                <a16:creationId xmlns:a16="http://schemas.microsoft.com/office/drawing/2014/main" id="{B195F09D-2822-7D90-8847-78172A669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1AD37A11-6AA1-F275-C811-23C8CC869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29C3C4-162A-4F60-AF9C-7D1CB17C4E43}" type="slidenum">
              <a:rPr lang="id-ID" smtClean="0"/>
              <a:t>‹#›</a:t>
            </a:fld>
            <a:endParaRPr lang="id-ID"/>
          </a:p>
        </p:txBody>
      </p:sp>
    </p:spTree>
    <p:extLst>
      <p:ext uri="{BB962C8B-B14F-4D97-AF65-F5344CB8AC3E}">
        <p14:creationId xmlns:p14="http://schemas.microsoft.com/office/powerpoint/2010/main" val="4249309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slide" Target="slide10.xml"/><Relationship Id="rId5" Type="http://schemas.openxmlformats.org/officeDocument/2006/relationships/slide" Target="slide4.xml"/><Relationship Id="rId15" Type="http://schemas.openxmlformats.org/officeDocument/2006/relationships/image" Target="../media/image150.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1.png"/><Relationship Id="rId14" Type="http://schemas.openxmlformats.org/officeDocument/2006/relationships/slide" Target="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9F705DD-1732-A47B-C20E-048DEDEA9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9905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9E3889-D9A2-6690-4B10-3B63CE26FFBF}"/>
              </a:ext>
            </a:extLst>
          </p:cNvPr>
          <p:cNvSpPr/>
          <p:nvPr/>
        </p:nvSpPr>
        <p:spPr>
          <a:xfrm>
            <a:off x="1661160" y="1539240"/>
            <a:ext cx="8869680" cy="37795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 name="TextBox 2">
            <a:extLst>
              <a:ext uri="{FF2B5EF4-FFF2-40B4-BE49-F238E27FC236}">
                <a16:creationId xmlns:a16="http://schemas.microsoft.com/office/drawing/2014/main" id="{92B4E229-2335-3F3C-B103-A66E0296858D}"/>
              </a:ext>
            </a:extLst>
          </p:cNvPr>
          <p:cNvSpPr txBox="1"/>
          <p:nvPr/>
        </p:nvSpPr>
        <p:spPr>
          <a:xfrm>
            <a:off x="3317034" y="2967335"/>
            <a:ext cx="5557932" cy="923330"/>
          </a:xfrm>
          <a:prstGeom prst="rect">
            <a:avLst/>
          </a:prstGeom>
          <a:noFill/>
        </p:spPr>
        <p:txBody>
          <a:bodyPr wrap="none" rtlCol="0">
            <a:spAutoFit/>
          </a:bodyPr>
          <a:lstStyle/>
          <a:p>
            <a:r>
              <a:rPr lang="en-US" sz="5400" b="1" dirty="0">
                <a:latin typeface="Lato" panose="020F0502020204030203" pitchFamily="34" charset="0"/>
              </a:rPr>
              <a:t>DATA CLEANING</a:t>
            </a:r>
          </a:p>
        </p:txBody>
      </p:sp>
    </p:spTree>
    <p:extLst>
      <p:ext uri="{BB962C8B-B14F-4D97-AF65-F5344CB8AC3E}">
        <p14:creationId xmlns:p14="http://schemas.microsoft.com/office/powerpoint/2010/main" val="1439771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9E3889-D9A2-6690-4B10-3B63CE26FFBF}"/>
              </a:ext>
            </a:extLst>
          </p:cNvPr>
          <p:cNvSpPr/>
          <p:nvPr/>
        </p:nvSpPr>
        <p:spPr>
          <a:xfrm>
            <a:off x="-1031132" y="-622569"/>
            <a:ext cx="14007830" cy="80934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 name="Rectangle 2">
            <a:extLst>
              <a:ext uri="{FF2B5EF4-FFF2-40B4-BE49-F238E27FC236}">
                <a16:creationId xmlns:a16="http://schemas.microsoft.com/office/drawing/2014/main" id="{C4460E2A-32A0-5A3C-81C2-E6CCE1B9B197}"/>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descr="A picture containing chart&#10;&#10;Description automatically generated">
            <a:extLst>
              <a:ext uri="{FF2B5EF4-FFF2-40B4-BE49-F238E27FC236}">
                <a16:creationId xmlns:a16="http://schemas.microsoft.com/office/drawing/2014/main" id="{8CF64D92-CE70-908B-2721-E3C5E00BF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8801886-B16B-49F7-1CBB-157507F0EBF4}"/>
              </a:ext>
            </a:extLst>
          </p:cNvPr>
          <p:cNvSpPr txBox="1"/>
          <p:nvPr/>
        </p:nvSpPr>
        <p:spPr>
          <a:xfrm>
            <a:off x="4016745" y="194731"/>
            <a:ext cx="4158511" cy="707886"/>
          </a:xfrm>
          <a:prstGeom prst="rect">
            <a:avLst/>
          </a:prstGeom>
          <a:noFill/>
        </p:spPr>
        <p:txBody>
          <a:bodyPr wrap="none" rtlCol="0">
            <a:spAutoFit/>
          </a:bodyPr>
          <a:lstStyle/>
          <a:p>
            <a:r>
              <a:rPr lang="en-US" sz="4000" b="1" dirty="0">
                <a:latin typeface="Lato" panose="020F0502020204030203" pitchFamily="34" charset="0"/>
              </a:rPr>
              <a:t>DATA CLEANING</a:t>
            </a:r>
          </a:p>
        </p:txBody>
      </p:sp>
      <p:sp>
        <p:nvSpPr>
          <p:cNvPr id="7" name="Rectangle: Rounded Corners 6">
            <a:extLst>
              <a:ext uri="{FF2B5EF4-FFF2-40B4-BE49-F238E27FC236}">
                <a16:creationId xmlns:a16="http://schemas.microsoft.com/office/drawing/2014/main" id="{9E48AA70-1EEF-055A-EC3D-B50CAC36F9FB}"/>
              </a:ext>
            </a:extLst>
          </p:cNvPr>
          <p:cNvSpPr/>
          <p:nvPr/>
        </p:nvSpPr>
        <p:spPr>
          <a:xfrm>
            <a:off x="1211580" y="1404009"/>
            <a:ext cx="9768840" cy="4040256"/>
          </a:xfrm>
          <a:prstGeom prst="roundRect">
            <a:avLst/>
          </a:prstGeom>
          <a:gradFill flip="none" rotWithShape="1">
            <a:gsLst>
              <a:gs pos="0">
                <a:srgbClr val="FFCD66"/>
              </a:gs>
              <a:gs pos="100000">
                <a:srgbClr val="FFAD02"/>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b="1" dirty="0">
                <a:solidFill>
                  <a:schemeClr val="tx1"/>
                </a:solidFill>
                <a:latin typeface="Poppins" panose="00000500000000000000" pitchFamily="50" charset="0"/>
                <a:cs typeface="Poppins" panose="00000500000000000000" pitchFamily="50" charset="0"/>
              </a:rPr>
              <a:t>Tahap data </a:t>
            </a:r>
            <a:r>
              <a:rPr lang="id-ID" sz="1800" b="1" dirty="0" err="1">
                <a:solidFill>
                  <a:schemeClr val="tx1"/>
                </a:solidFill>
                <a:latin typeface="Poppins" panose="00000500000000000000" pitchFamily="50" charset="0"/>
                <a:cs typeface="Poppins" panose="00000500000000000000" pitchFamily="50" charset="0"/>
              </a:rPr>
              <a:t>cleaning</a:t>
            </a:r>
            <a:r>
              <a:rPr lang="id-ID" sz="1800" b="1" dirty="0">
                <a:solidFill>
                  <a:schemeClr val="tx1"/>
                </a:solidFill>
                <a:latin typeface="Poppins" panose="00000500000000000000" pitchFamily="50" charset="0"/>
                <a:cs typeface="Poppins" panose="00000500000000000000" pitchFamily="50" charset="0"/>
              </a:rPr>
              <a:t> dilakukan untuk menghapus format tanggal dan mengubahnya menjadi objek, dengan tujuan untuk memastikan keakuratan hasil eksplorasi data dalam penelitian yang dilakukan. Dalam tahap ini, dilakukan penanganan terhadap format tanggal agar data dapat diproses dengan lebih presisi.</a:t>
            </a:r>
          </a:p>
        </p:txBody>
      </p:sp>
    </p:spTree>
    <p:extLst>
      <p:ext uri="{BB962C8B-B14F-4D97-AF65-F5344CB8AC3E}">
        <p14:creationId xmlns:p14="http://schemas.microsoft.com/office/powerpoint/2010/main" val="230651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83A57D53-0DF2-CF9A-1976-BD3C73D659A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Straight Connector 4">
            <a:extLst>
              <a:ext uri="{FF2B5EF4-FFF2-40B4-BE49-F238E27FC236}">
                <a16:creationId xmlns:a16="http://schemas.microsoft.com/office/drawing/2014/main" id="{72827351-C87E-C5A8-23AD-AD489BA6296A}"/>
              </a:ext>
            </a:extLst>
          </p:cNvPr>
          <p:cNvCxnSpPr>
            <a:cxnSpLocks/>
          </p:cNvCxnSpPr>
          <p:nvPr/>
        </p:nvCxnSpPr>
        <p:spPr>
          <a:xfrm>
            <a:off x="2810492" y="3754830"/>
            <a:ext cx="7588333" cy="0"/>
          </a:xfrm>
          <a:prstGeom prst="line">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262629F7-B3D0-AA98-E478-B95CE0C29366}"/>
              </a:ext>
            </a:extLst>
          </p:cNvPr>
          <p:cNvSpPr txBox="1"/>
          <p:nvPr/>
        </p:nvSpPr>
        <p:spPr>
          <a:xfrm>
            <a:off x="2768927" y="3875254"/>
            <a:ext cx="7671461" cy="2862322"/>
          </a:xfrm>
          <a:prstGeom prst="rect">
            <a:avLst/>
          </a:prstGeom>
          <a:noFill/>
        </p:spPr>
        <p:txBody>
          <a:bodyPr wrap="square" rtlCol="0">
            <a:spAutoFit/>
          </a:bodyPr>
          <a:lstStyle/>
          <a:p>
            <a:pPr algn="just"/>
            <a:r>
              <a:rPr lang="en-ID" dirty="0">
                <a:latin typeface="Poppins" panose="00000500000000000000" pitchFamily="50" charset="0"/>
                <a:cs typeface="Poppins" panose="00000500000000000000" pitchFamily="50" charset="0"/>
              </a:rPr>
              <a:t>Data cleaning </a:t>
            </a:r>
            <a:r>
              <a:rPr lang="en-ID" dirty="0" err="1">
                <a:latin typeface="Poppins" panose="00000500000000000000" pitchFamily="50" charset="0"/>
                <a:cs typeface="Poppins" panose="00000500000000000000" pitchFamily="50" charset="0"/>
              </a:rPr>
              <a:t>dilakukan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untuk</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mengeliminasi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atau</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menghilangkan</a:t>
            </a:r>
            <a:r>
              <a:rPr lang="en-ID" dirty="0">
                <a:latin typeface="Poppins" panose="00000500000000000000" pitchFamily="50" charset="0"/>
                <a:cs typeface="Poppins" panose="00000500000000000000" pitchFamily="50" charset="0"/>
              </a:rPr>
              <a:t> data yang </a:t>
            </a:r>
            <a:r>
              <a:rPr lang="en-ID" dirty="0" err="1">
                <a:latin typeface="Poppins" panose="00000500000000000000" pitchFamily="50" charset="0"/>
                <a:cs typeface="Poppins" panose="00000500000000000000" pitchFamily="50" charset="0"/>
              </a:rPr>
              <a:t>tidak</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perlu</a:t>
            </a:r>
            <a:r>
              <a:rPr lang="en-ID" dirty="0">
                <a:latin typeface="Poppins" panose="00000500000000000000" pitchFamily="50" charset="0"/>
                <a:cs typeface="Poppins" panose="00000500000000000000" pitchFamily="50" charset="0"/>
              </a:rPr>
              <a:t> agar data yang </a:t>
            </a:r>
            <a:r>
              <a:rPr lang="en-ID" dirty="0" err="1">
                <a:latin typeface="Poppins" panose="00000500000000000000" pitchFamily="50" charset="0"/>
                <a:cs typeface="Poppins" panose="00000500000000000000" pitchFamily="50" charset="0"/>
              </a:rPr>
              <a:t>akan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diproses</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sebagai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hasil</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akhir</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dari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analisis</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sesuai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topik</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penelitian</a:t>
            </a:r>
            <a:r>
              <a:rPr lang="en-ID" dirty="0">
                <a:latin typeface="Poppins" panose="00000500000000000000" pitchFamily="50" charset="0"/>
                <a:cs typeface="Poppins" panose="00000500000000000000" pitchFamily="50" charset="0"/>
              </a:rPr>
              <a:t>. Pada dataset yang </a:t>
            </a:r>
            <a:r>
              <a:rPr lang="en-ID" dirty="0" err="1">
                <a:latin typeface="Poppins" panose="00000500000000000000" pitchFamily="50" charset="0"/>
                <a:cs typeface="Poppins" panose="00000500000000000000" pitchFamily="50" charset="0"/>
              </a:rPr>
              <a:t>digunakan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dalam</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penelitian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ini</a:t>
            </a:r>
            <a:r>
              <a:rPr lang="en-ID" dirty="0">
                <a:latin typeface="Poppins" panose="00000500000000000000" pitchFamily="50" charset="0"/>
                <a:cs typeface="Poppins" panose="00000500000000000000" pitchFamily="50" charset="0"/>
              </a:rPr>
              <a:t>, proses cleaning data </a:t>
            </a:r>
            <a:r>
              <a:rPr lang="en-ID" dirty="0" err="1">
                <a:latin typeface="Poppins" panose="00000500000000000000" pitchFamily="50" charset="0"/>
                <a:cs typeface="Poppins" panose="00000500000000000000" pitchFamily="50" charset="0"/>
              </a:rPr>
              <a:t>dilakukan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mengubah</a:t>
            </a:r>
            <a:r>
              <a:rPr lang="en-ID" dirty="0">
                <a:latin typeface="Poppins" panose="00000500000000000000" pitchFamily="50" charset="0"/>
                <a:cs typeface="Poppins" panose="00000500000000000000" pitchFamily="50" charset="0"/>
              </a:rPr>
              <a:t> format </a:t>
            </a:r>
            <a:r>
              <a:rPr lang="en-ID" dirty="0" err="1">
                <a:latin typeface="Poppins" panose="00000500000000000000" pitchFamily="50" charset="0"/>
                <a:cs typeface="Poppins" panose="00000500000000000000" pitchFamily="50" charset="0"/>
              </a:rPr>
              <a:t>tanggal</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menjadi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objek</a:t>
            </a:r>
            <a:r>
              <a:rPr lang="en-ID" dirty="0">
                <a:latin typeface="Poppins" panose="00000500000000000000" pitchFamily="50" charset="0"/>
                <a:cs typeface="Poppins" panose="00000500000000000000" pitchFamily="50" charset="0"/>
              </a:rPr>
              <a:t>, yang </a:t>
            </a:r>
            <a:r>
              <a:rPr lang="en-ID" dirty="0" err="1">
                <a:latin typeface="Poppins" panose="00000500000000000000" pitchFamily="50" charset="0"/>
                <a:cs typeface="Poppins" panose="00000500000000000000" pitchFamily="50" charset="0"/>
              </a:rPr>
              <a:t>bertujuan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untuk</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mempermudah</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visualisasi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dalam</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tahap</a:t>
            </a:r>
            <a:r>
              <a:rPr lang="en-ID" dirty="0">
                <a:latin typeface="Poppins" panose="00000500000000000000" pitchFamily="50" charset="0"/>
                <a:cs typeface="Poppins" panose="00000500000000000000" pitchFamily="50" charset="0"/>
              </a:rPr>
              <a:t> exploratory data analysis.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demikian</a:t>
            </a:r>
            <a:r>
              <a:rPr lang="en-ID" dirty="0">
                <a:latin typeface="Poppins" panose="00000500000000000000" pitchFamily="50" charset="0"/>
                <a:cs typeface="Poppins" panose="00000500000000000000" pitchFamily="50" charset="0"/>
              </a:rPr>
              <a:t>, proses cleaning data sangat </a:t>
            </a:r>
            <a:r>
              <a:rPr lang="en-ID" dirty="0" err="1">
                <a:latin typeface="Poppins" panose="00000500000000000000" pitchFamily="50" charset="0"/>
                <a:cs typeface="Poppins" panose="00000500000000000000" pitchFamily="50" charset="0"/>
              </a:rPr>
              <a:t>penting</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dalam</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memastikan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akurasi</a:t>
            </a:r>
            <a:r>
              <a:rPr lang="en-ID" dirty="0">
                <a:latin typeface="Poppins" panose="00000500000000000000" pitchFamily="50" charset="0"/>
                <a:cs typeface="Poppins" panose="00000500000000000000" pitchFamily="50" charset="0"/>
              </a:rPr>
              <a:t> dan </a:t>
            </a:r>
            <a:r>
              <a:rPr lang="en-ID" dirty="0" err="1">
                <a:latin typeface="Poppins" panose="00000500000000000000" pitchFamily="50" charset="0"/>
                <a:cs typeface="Poppins" panose="00000500000000000000" pitchFamily="50" charset="0"/>
              </a:rPr>
              <a:t>kualitas</a:t>
            </a:r>
            <a:r>
              <a:rPr lang="en-ID" dirty="0">
                <a:latin typeface="Poppins" panose="00000500000000000000" pitchFamily="50" charset="0"/>
                <a:cs typeface="Poppins" panose="00000500000000000000" pitchFamily="50" charset="0"/>
              </a:rPr>
              <a:t> data yang </a:t>
            </a:r>
            <a:r>
              <a:rPr lang="en-ID" dirty="0" err="1">
                <a:latin typeface="Poppins" panose="00000500000000000000" pitchFamily="50" charset="0"/>
                <a:cs typeface="Poppins" panose="00000500000000000000" pitchFamily="50" charset="0"/>
              </a:rPr>
              <a:t>akan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digunakan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dalam</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penelitian</a:t>
            </a:r>
            <a:r>
              <a:rPr lang="en-ID" dirty="0">
                <a:latin typeface="Poppins" panose="00000500000000000000" pitchFamily="50" charset="0"/>
                <a:cs typeface="Poppins" panose="00000500000000000000" pitchFamily="50" charset="0"/>
              </a:rPr>
              <a:t>.</a:t>
            </a:r>
          </a:p>
        </p:txBody>
      </p:sp>
      <p:pic>
        <p:nvPicPr>
          <p:cNvPr id="2" name="Picture 1">
            <a:extLst>
              <a:ext uri="{FF2B5EF4-FFF2-40B4-BE49-F238E27FC236}">
                <a16:creationId xmlns:a16="http://schemas.microsoft.com/office/drawing/2014/main" id="{12C781C2-2D49-305E-2033-E600384541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2161" y="859661"/>
            <a:ext cx="7607712" cy="2843439"/>
          </a:xfrm>
          <a:prstGeom prst="rect">
            <a:avLst/>
          </a:prstGeom>
          <a:noFill/>
          <a:ln>
            <a:noFill/>
          </a:ln>
        </p:spPr>
      </p:pic>
    </p:spTree>
    <p:extLst>
      <p:ext uri="{BB962C8B-B14F-4D97-AF65-F5344CB8AC3E}">
        <p14:creationId xmlns:p14="http://schemas.microsoft.com/office/powerpoint/2010/main" val="3233366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9E3889-D9A2-6690-4B10-3B63CE26FFBF}"/>
              </a:ext>
            </a:extLst>
          </p:cNvPr>
          <p:cNvSpPr/>
          <p:nvPr/>
        </p:nvSpPr>
        <p:spPr>
          <a:xfrm>
            <a:off x="1661160" y="1539240"/>
            <a:ext cx="8869680" cy="37795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 name="TextBox 2">
            <a:extLst>
              <a:ext uri="{FF2B5EF4-FFF2-40B4-BE49-F238E27FC236}">
                <a16:creationId xmlns:a16="http://schemas.microsoft.com/office/drawing/2014/main" id="{92B4E229-2335-3F3C-B103-A66E0296858D}"/>
              </a:ext>
            </a:extLst>
          </p:cNvPr>
          <p:cNvSpPr txBox="1"/>
          <p:nvPr/>
        </p:nvSpPr>
        <p:spPr>
          <a:xfrm>
            <a:off x="2678751" y="2551837"/>
            <a:ext cx="6834499" cy="1754326"/>
          </a:xfrm>
          <a:prstGeom prst="rect">
            <a:avLst/>
          </a:prstGeom>
          <a:noFill/>
        </p:spPr>
        <p:txBody>
          <a:bodyPr wrap="square" rtlCol="0">
            <a:spAutoFit/>
          </a:bodyPr>
          <a:lstStyle/>
          <a:p>
            <a:pPr algn="ctr"/>
            <a:r>
              <a:rPr lang="en-US" sz="5400" b="1" dirty="0">
                <a:latin typeface="Lato" panose="020F0502020204030203" pitchFamily="34" charset="0"/>
              </a:rPr>
              <a:t>EXPLORATORY DATA ANALYSIS</a:t>
            </a:r>
          </a:p>
        </p:txBody>
      </p:sp>
    </p:spTree>
    <p:extLst>
      <p:ext uri="{BB962C8B-B14F-4D97-AF65-F5344CB8AC3E}">
        <p14:creationId xmlns:p14="http://schemas.microsoft.com/office/powerpoint/2010/main" val="104735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9E3889-D9A2-6690-4B10-3B63CE26FFBF}"/>
              </a:ext>
            </a:extLst>
          </p:cNvPr>
          <p:cNvSpPr/>
          <p:nvPr/>
        </p:nvSpPr>
        <p:spPr>
          <a:xfrm>
            <a:off x="-1031132" y="-622569"/>
            <a:ext cx="14007830" cy="80934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Rectangle 3">
            <a:extLst>
              <a:ext uri="{FF2B5EF4-FFF2-40B4-BE49-F238E27FC236}">
                <a16:creationId xmlns:a16="http://schemas.microsoft.com/office/drawing/2014/main" id="{AAF437A7-7D79-5D0D-2751-70424F960AD5}"/>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 name="Picture 6">
            <a:extLst>
              <a:ext uri="{FF2B5EF4-FFF2-40B4-BE49-F238E27FC236}">
                <a16:creationId xmlns:a16="http://schemas.microsoft.com/office/drawing/2014/main" id="{6BE471D6-DFAB-1B39-C93B-3FAB02C37884}"/>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8801886-B16B-49F7-1CBB-157507F0EBF4}"/>
              </a:ext>
            </a:extLst>
          </p:cNvPr>
          <p:cNvSpPr txBox="1"/>
          <p:nvPr/>
        </p:nvSpPr>
        <p:spPr>
          <a:xfrm>
            <a:off x="2271877" y="408091"/>
            <a:ext cx="7648248" cy="707886"/>
          </a:xfrm>
          <a:prstGeom prst="rect">
            <a:avLst/>
          </a:prstGeom>
          <a:noFill/>
        </p:spPr>
        <p:txBody>
          <a:bodyPr wrap="none" rtlCol="0">
            <a:spAutoFit/>
          </a:bodyPr>
          <a:lstStyle/>
          <a:p>
            <a:pPr algn="ctr"/>
            <a:r>
              <a:rPr lang="en-US" sz="4000" b="1" dirty="0">
                <a:latin typeface="Lato" panose="020F0502020204030203" pitchFamily="34" charset="0"/>
              </a:rPr>
              <a:t>EXPLORATORY DATA ANALYSIS</a:t>
            </a:r>
          </a:p>
        </p:txBody>
      </p:sp>
      <p:sp>
        <p:nvSpPr>
          <p:cNvPr id="10" name="Rectangle: Rounded Corners 9">
            <a:extLst>
              <a:ext uri="{FF2B5EF4-FFF2-40B4-BE49-F238E27FC236}">
                <a16:creationId xmlns:a16="http://schemas.microsoft.com/office/drawing/2014/main" id="{22F8228F-8E39-4990-95CD-166E8610562A}"/>
              </a:ext>
            </a:extLst>
          </p:cNvPr>
          <p:cNvSpPr/>
          <p:nvPr/>
        </p:nvSpPr>
        <p:spPr>
          <a:xfrm>
            <a:off x="1211580" y="1404009"/>
            <a:ext cx="9768840" cy="4040256"/>
          </a:xfrm>
          <a:prstGeom prst="roundRect">
            <a:avLst/>
          </a:prstGeom>
          <a:gradFill flip="none" rotWithShape="1">
            <a:gsLst>
              <a:gs pos="0">
                <a:srgbClr val="FFCD66"/>
              </a:gs>
              <a:gs pos="100000">
                <a:srgbClr val="FFAD02"/>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d-ID" sz="1800" b="1" dirty="0">
                <a:solidFill>
                  <a:schemeClr val="tx1"/>
                </a:solidFill>
                <a:latin typeface="Poppins" panose="00000500000000000000" pitchFamily="50" charset="0"/>
                <a:cs typeface="Poppins" panose="00000500000000000000" pitchFamily="50" charset="0"/>
              </a:rPr>
              <a:t>Tahap analisis data </a:t>
            </a:r>
            <a:r>
              <a:rPr lang="id-ID" sz="1800" b="1" dirty="0" err="1">
                <a:solidFill>
                  <a:schemeClr val="tx1"/>
                </a:solidFill>
                <a:latin typeface="Poppins" panose="00000500000000000000" pitchFamily="50" charset="0"/>
                <a:cs typeface="Poppins" panose="00000500000000000000" pitchFamily="50" charset="0"/>
              </a:rPr>
              <a:t>eksploratori</a:t>
            </a:r>
            <a:r>
              <a:rPr lang="id-ID" sz="1800" b="1" dirty="0">
                <a:solidFill>
                  <a:schemeClr val="tx1"/>
                </a:solidFill>
                <a:latin typeface="Poppins" panose="00000500000000000000" pitchFamily="50" charset="0"/>
                <a:cs typeface="Poppins" panose="00000500000000000000" pitchFamily="50" charset="0"/>
              </a:rPr>
              <a:t> (</a:t>
            </a:r>
            <a:r>
              <a:rPr lang="id-ID" sz="1800" b="1" dirty="0" err="1">
                <a:solidFill>
                  <a:schemeClr val="tx1"/>
                </a:solidFill>
                <a:latin typeface="Poppins" panose="00000500000000000000" pitchFamily="50" charset="0"/>
                <a:cs typeface="Poppins" panose="00000500000000000000" pitchFamily="50" charset="0"/>
              </a:rPr>
              <a:t>Exploratory</a:t>
            </a:r>
            <a:r>
              <a:rPr lang="id-ID" sz="1800" b="1" dirty="0">
                <a:solidFill>
                  <a:schemeClr val="tx1"/>
                </a:solidFill>
                <a:latin typeface="Poppins" panose="00000500000000000000" pitchFamily="50" charset="0"/>
                <a:cs typeface="Poppins" panose="00000500000000000000" pitchFamily="50" charset="0"/>
              </a:rPr>
              <a:t> Data </a:t>
            </a:r>
            <a:r>
              <a:rPr lang="id-ID" sz="1800" b="1" dirty="0" err="1">
                <a:solidFill>
                  <a:schemeClr val="tx1"/>
                </a:solidFill>
                <a:latin typeface="Poppins" panose="00000500000000000000" pitchFamily="50" charset="0"/>
                <a:cs typeface="Poppins" panose="00000500000000000000" pitchFamily="50" charset="0"/>
              </a:rPr>
              <a:t>Analysis</a:t>
            </a:r>
            <a:r>
              <a:rPr lang="id-ID" sz="1800" b="1" dirty="0">
                <a:solidFill>
                  <a:schemeClr val="tx1"/>
                </a:solidFill>
                <a:latin typeface="Poppins" panose="00000500000000000000" pitchFamily="50" charset="0"/>
                <a:cs typeface="Poppins" panose="00000500000000000000" pitchFamily="50" charset="0"/>
              </a:rPr>
              <a:t>/EDA) memainkan peran penting dalam mengeksplorasi data yang akan digunakan dalam penelitian. Tujuan dari EDA adalah untuk menemukan pola dan anomali yang terdapat pada data, serta menguji hipotesis yang mungkin ada melalui penggunaan visualisasi statistik. Dalam penelitian ini, EDA digunakan untuk memvisualisasikan data </a:t>
            </a:r>
            <a:r>
              <a:rPr lang="id-ID" sz="1800" b="1" dirty="0" err="1">
                <a:solidFill>
                  <a:schemeClr val="tx1"/>
                </a:solidFill>
                <a:latin typeface="Poppins" panose="00000500000000000000" pitchFamily="50" charset="0"/>
                <a:cs typeface="Poppins" panose="00000500000000000000" pitchFamily="50" charset="0"/>
              </a:rPr>
              <a:t>snapshot</a:t>
            </a:r>
            <a:r>
              <a:rPr lang="id-ID" sz="1800" b="1" dirty="0">
                <a:solidFill>
                  <a:schemeClr val="tx1"/>
                </a:solidFill>
                <a:latin typeface="Poppins" panose="00000500000000000000" pitchFamily="50" charset="0"/>
                <a:cs typeface="Poppins" panose="00000500000000000000" pitchFamily="50" charset="0"/>
              </a:rPr>
              <a:t> historis mata uang </a:t>
            </a:r>
            <a:r>
              <a:rPr lang="id-ID" sz="1800" b="1" dirty="0" err="1">
                <a:solidFill>
                  <a:schemeClr val="tx1"/>
                </a:solidFill>
                <a:latin typeface="Poppins" panose="00000500000000000000" pitchFamily="50" charset="0"/>
                <a:cs typeface="Poppins" panose="00000500000000000000" pitchFamily="50" charset="0"/>
              </a:rPr>
              <a:t>kripto</a:t>
            </a:r>
            <a:r>
              <a:rPr lang="id-ID" sz="1800" b="1" dirty="0">
                <a:solidFill>
                  <a:schemeClr val="tx1"/>
                </a:solidFill>
                <a:latin typeface="Poppins" panose="00000500000000000000" pitchFamily="50" charset="0"/>
                <a:cs typeface="Poppins" panose="00000500000000000000" pitchFamily="50" charset="0"/>
              </a:rPr>
              <a:t> dengan tujuan memudahkan analisis data. Dengan demikian, proses EDA diharapkan dapat membantu dalam memahami data dan menghasilkan informasi yang akurat dan relevan untuk tujuan penelitian.</a:t>
            </a:r>
          </a:p>
        </p:txBody>
      </p:sp>
    </p:spTree>
    <p:extLst>
      <p:ext uri="{BB962C8B-B14F-4D97-AF65-F5344CB8AC3E}">
        <p14:creationId xmlns:p14="http://schemas.microsoft.com/office/powerpoint/2010/main" val="376614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18C83BE-FDB6-466C-2B4B-7FE1744AB559}"/>
              </a:ext>
            </a:extLst>
          </p:cNvPr>
          <p:cNvSpPr/>
          <p:nvPr/>
        </p:nvSpPr>
        <p:spPr>
          <a:xfrm>
            <a:off x="3214247" y="225468"/>
            <a:ext cx="3837906" cy="864000"/>
          </a:xfrm>
          <a:prstGeom prst="roundRect">
            <a:avLst/>
          </a:prstGeom>
          <a:gradFill flip="none" rotWithShape="1">
            <a:gsLst>
              <a:gs pos="0">
                <a:srgbClr val="FFAD02"/>
              </a:gs>
              <a:gs pos="100000">
                <a:srgbClr val="05182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id-ID" sz="1800" b="1" dirty="0">
              <a:latin typeface="Lato" panose="020F0502020204030203" pitchFamily="34" charset="0"/>
            </a:endParaRPr>
          </a:p>
        </p:txBody>
      </p:sp>
      <p:sp>
        <p:nvSpPr>
          <p:cNvPr id="3" name="TextBox 2">
            <a:extLst>
              <a:ext uri="{FF2B5EF4-FFF2-40B4-BE49-F238E27FC236}">
                <a16:creationId xmlns:a16="http://schemas.microsoft.com/office/drawing/2014/main" id="{1EE40046-FECA-4671-74A5-91D25B746B0D}"/>
              </a:ext>
            </a:extLst>
          </p:cNvPr>
          <p:cNvSpPr txBox="1"/>
          <p:nvPr/>
        </p:nvSpPr>
        <p:spPr>
          <a:xfrm>
            <a:off x="3323189" y="334302"/>
            <a:ext cx="3620022" cy="646331"/>
          </a:xfrm>
          <a:prstGeom prst="rect">
            <a:avLst/>
          </a:prstGeom>
          <a:noFill/>
        </p:spPr>
        <p:txBody>
          <a:bodyPr wrap="square" rtlCol="0">
            <a:spAutoFit/>
          </a:bodyPr>
          <a:lstStyle/>
          <a:p>
            <a:pPr algn="ctr"/>
            <a:r>
              <a:rPr lang="en-GB" sz="1800" b="1" dirty="0" err="1">
                <a:solidFill>
                  <a:schemeClr val="bg1"/>
                </a:solidFill>
                <a:effectLst/>
                <a:latin typeface="Lato" panose="020F0502020204030203" pitchFamily="34" charset="0"/>
                <a:ea typeface="Times New Roman" panose="02020603050405020304" pitchFamily="18" charset="0"/>
                <a:cs typeface="Poppins" panose="00000500000000000000" pitchFamily="50" charset="0"/>
              </a:rPr>
              <a:t>Visualisasi</a:t>
            </a:r>
            <a:r>
              <a:rPr lang="en-GB" sz="1800" b="1" dirty="0">
                <a:solidFill>
                  <a:schemeClr val="bg1"/>
                </a:solidFill>
                <a:effectLst/>
                <a:latin typeface="Lato" panose="020F0502020204030203" pitchFamily="34" charset="0"/>
                <a:ea typeface="Times New Roman" panose="02020603050405020304" pitchFamily="18" charset="0"/>
                <a:cs typeface="Poppins" panose="00000500000000000000" pitchFamily="50" charset="0"/>
              </a:rPr>
              <a:t> </a:t>
            </a:r>
            <a:r>
              <a:rPr lang="en-GB" sz="1800" b="1" i="1" dirty="0">
                <a:solidFill>
                  <a:schemeClr val="bg1"/>
                </a:solidFill>
                <a:effectLst/>
                <a:latin typeface="Lato" panose="020F0502020204030203" pitchFamily="34" charset="0"/>
                <a:ea typeface="Times New Roman" panose="02020603050405020304" pitchFamily="18" charset="0"/>
                <a:cs typeface="Poppins" panose="00000500000000000000" pitchFamily="50" charset="0"/>
              </a:rPr>
              <a:t>Cryptocurrency </a:t>
            </a:r>
            <a:r>
              <a:rPr lang="en-GB" sz="1800" b="1" i="1" dirty="0" err="1">
                <a:solidFill>
                  <a:schemeClr val="bg1"/>
                </a:solidFill>
                <a:effectLst/>
                <a:latin typeface="Lato" panose="020F0502020204030203" pitchFamily="34" charset="0"/>
                <a:ea typeface="Times New Roman" panose="02020603050405020304" pitchFamily="18" charset="0"/>
                <a:cs typeface="Poppins" panose="00000500000000000000" pitchFamily="50" charset="0"/>
              </a:rPr>
              <a:t>Marketval</a:t>
            </a:r>
            <a:endParaRPr lang="en-ID" sz="1800" b="1" dirty="0">
              <a:solidFill>
                <a:schemeClr val="bg1"/>
              </a:solidFill>
              <a:effectLst/>
              <a:latin typeface="Lato" panose="020F0502020204030203" pitchFamily="34" charset="0"/>
              <a:ea typeface="Times New Roman" panose="02020603050405020304" pitchFamily="18" charset="0"/>
              <a:cs typeface="Poppins" panose="00000500000000000000" pitchFamily="50" charset="0"/>
            </a:endParaRPr>
          </a:p>
        </p:txBody>
      </p:sp>
      <p:sp>
        <p:nvSpPr>
          <p:cNvPr id="4" name="TextBox 3">
            <a:extLst>
              <a:ext uri="{FF2B5EF4-FFF2-40B4-BE49-F238E27FC236}">
                <a16:creationId xmlns:a16="http://schemas.microsoft.com/office/drawing/2014/main" id="{FCA42A09-75C1-1DDB-8C15-D5F047298D4C}"/>
              </a:ext>
            </a:extLst>
          </p:cNvPr>
          <p:cNvSpPr txBox="1"/>
          <p:nvPr/>
        </p:nvSpPr>
        <p:spPr>
          <a:xfrm>
            <a:off x="2921327" y="4315752"/>
            <a:ext cx="7671461" cy="2308324"/>
          </a:xfrm>
          <a:prstGeom prst="rect">
            <a:avLst/>
          </a:prstGeom>
          <a:noFill/>
        </p:spPr>
        <p:txBody>
          <a:bodyPr wrap="square" rtlCol="0">
            <a:spAutoFit/>
          </a:bodyPr>
          <a:lstStyle/>
          <a:p>
            <a:pPr algn="just"/>
            <a:r>
              <a:rPr lang="en-ID" dirty="0" err="1">
                <a:latin typeface="Poppins" panose="00000500000000000000" pitchFamily="50" charset="0"/>
                <a:cs typeface="Poppins" panose="00000500000000000000" pitchFamily="50" charset="0"/>
              </a:rPr>
              <a:t>Grafik</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batang</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atau</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barplot</a:t>
            </a:r>
            <a:r>
              <a:rPr lang="en-ID" dirty="0">
                <a:latin typeface="Poppins" panose="00000500000000000000" pitchFamily="50" charset="0"/>
                <a:cs typeface="Poppins" panose="00000500000000000000" pitchFamily="50" charset="0"/>
              </a:rPr>
              <a:t> yang </a:t>
            </a:r>
            <a:r>
              <a:rPr lang="en-ID" dirty="0" err="1">
                <a:latin typeface="Poppins" panose="00000500000000000000" pitchFamily="50" charset="0"/>
                <a:cs typeface="Poppins" panose="00000500000000000000" pitchFamily="50" charset="0"/>
              </a:rPr>
              <a:t>ditampilkan</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marketval</a:t>
            </a:r>
            <a:r>
              <a:rPr lang="en-ID" dirty="0">
                <a:latin typeface="Poppins" panose="00000500000000000000" pitchFamily="50" charset="0"/>
                <a:cs typeface="Poppins" panose="00000500000000000000" pitchFamily="50" charset="0"/>
              </a:rPr>
              <a:t> cryptocurrency </a:t>
            </a:r>
            <a:r>
              <a:rPr lang="en-ID" dirty="0" err="1">
                <a:latin typeface="Poppins" panose="00000500000000000000" pitchFamily="50" charset="0"/>
                <a:cs typeface="Poppins" panose="00000500000000000000" pitchFamily="50" charset="0"/>
              </a:rPr>
              <a:t>menunjukkan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bahwa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tertinggi</a:t>
            </a:r>
            <a:r>
              <a:rPr lang="en-ID" dirty="0">
                <a:latin typeface="Poppins" panose="00000500000000000000" pitchFamily="50" charset="0"/>
                <a:cs typeface="Poppins" panose="00000500000000000000" pitchFamily="50" charset="0"/>
              </a:rPr>
              <a:t> Bitcoin </a:t>
            </a:r>
            <a:r>
              <a:rPr lang="en-ID" dirty="0" err="1">
                <a:latin typeface="Poppins" panose="00000500000000000000" pitchFamily="50" charset="0"/>
                <a:cs typeface="Poppins" panose="00000500000000000000" pitchFamily="50" charset="0"/>
              </a:rPr>
              <a:t>mencapai</a:t>
            </a:r>
            <a:r>
              <a:rPr lang="en-ID" dirty="0">
                <a:latin typeface="Poppins" panose="00000500000000000000" pitchFamily="50" charset="0"/>
                <a:cs typeface="Poppins" panose="00000500000000000000" pitchFamily="50" charset="0"/>
              </a:rPr>
              <a:t> $140.000.000.000, </a:t>
            </a:r>
            <a:r>
              <a:rPr lang="en-ID" dirty="0" err="1">
                <a:latin typeface="Poppins" panose="00000500000000000000" pitchFamily="50" charset="0"/>
                <a:cs typeface="Poppins" panose="00000500000000000000" pitchFamily="50" charset="0"/>
              </a:rPr>
              <a:t>sementara</a:t>
            </a:r>
            <a:r>
              <a:rPr lang="en-ID" dirty="0">
                <a:latin typeface="Poppins" panose="00000500000000000000" pitchFamily="50" charset="0"/>
                <a:cs typeface="Poppins" panose="00000500000000000000" pitchFamily="50" charset="0"/>
              </a:rPr>
              <a:t> crypto </a:t>
            </a:r>
            <a:r>
              <a:rPr lang="en-ID" dirty="0" err="1">
                <a:latin typeface="Poppins" panose="00000500000000000000" pitchFamily="50" charset="0"/>
                <a:cs typeface="Poppins" panose="00000500000000000000" pitchFamily="50" charset="0"/>
              </a:rPr>
              <a:t>Nem</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memiliki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nilai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terendah</a:t>
            </a:r>
            <a:r>
              <a:rPr lang="en-ID" dirty="0">
                <a:latin typeface="Poppins" panose="00000500000000000000" pitchFamily="50" charset="0"/>
                <a:cs typeface="Poppins" panose="00000500000000000000" pitchFamily="50" charset="0"/>
              </a:rPr>
              <a:t> di pasar cryptocurrency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sebesar</a:t>
            </a:r>
            <a:r>
              <a:rPr lang="en-ID" dirty="0">
                <a:latin typeface="Poppins" panose="00000500000000000000" pitchFamily="50" charset="0"/>
                <a:cs typeface="Poppins" panose="00000500000000000000" pitchFamily="50" charset="0"/>
              </a:rPr>
              <a:t> $20.000.000.000. Hal </a:t>
            </a:r>
            <a:r>
              <a:rPr lang="en-ID" dirty="0" err="1">
                <a:latin typeface="Poppins" panose="00000500000000000000" pitchFamily="50" charset="0"/>
                <a:cs typeface="Poppins" panose="00000500000000000000" pitchFamily="50" charset="0"/>
              </a:rPr>
              <a:t>ini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didemonstrasikan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melalui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visualisasi</a:t>
            </a:r>
            <a:r>
              <a:rPr lang="en-ID" dirty="0">
                <a:latin typeface="Poppins" panose="00000500000000000000" pitchFamily="50" charset="0"/>
                <a:cs typeface="Poppins" panose="00000500000000000000" pitchFamily="50" charset="0"/>
              </a:rPr>
              <a:t> data </a:t>
            </a:r>
            <a:r>
              <a:rPr lang="en-ID" dirty="0" err="1">
                <a:latin typeface="Poppins" panose="00000500000000000000" pitchFamily="50" charset="0"/>
                <a:cs typeface="Poppins" panose="00000500000000000000" pitchFamily="50" charset="0"/>
              </a:rPr>
              <a:t>dalam</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bentuk</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barplot</a:t>
            </a:r>
            <a:r>
              <a:rPr lang="en-ID" dirty="0">
                <a:latin typeface="Poppins" panose="00000500000000000000" pitchFamily="50" charset="0"/>
                <a:cs typeface="Poppins" panose="00000500000000000000" pitchFamily="50" charset="0"/>
              </a:rPr>
              <a:t>, yang </a:t>
            </a:r>
            <a:r>
              <a:rPr lang="en-ID" dirty="0" err="1">
                <a:latin typeface="Poppins" panose="00000500000000000000" pitchFamily="50" charset="0"/>
                <a:cs typeface="Poppins" panose="00000500000000000000" pitchFamily="50" charset="0"/>
              </a:rPr>
              <a:t>memberikan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gambaran</a:t>
            </a:r>
            <a:r>
              <a:rPr lang="en-ID" dirty="0">
                <a:latin typeface="Poppins" panose="00000500000000000000" pitchFamily="50" charset="0"/>
                <a:cs typeface="Poppins" panose="00000500000000000000" pitchFamily="50" charset="0"/>
              </a:rPr>
              <a:t> yang </a:t>
            </a:r>
            <a:r>
              <a:rPr lang="en-ID" dirty="0" err="1">
                <a:latin typeface="Poppins" panose="00000500000000000000" pitchFamily="50" charset="0"/>
                <a:cs typeface="Poppins" panose="00000500000000000000" pitchFamily="50" charset="0"/>
              </a:rPr>
              <a:t>jelas</a:t>
            </a:r>
            <a:r>
              <a:rPr lang="en-ID" dirty="0">
                <a:latin typeface="Poppins" panose="00000500000000000000" pitchFamily="50" charset="0"/>
                <a:cs typeface="Poppins" panose="00000500000000000000" pitchFamily="50" charset="0"/>
              </a:rPr>
              <a:t> dan </a:t>
            </a:r>
            <a:r>
              <a:rPr lang="en-ID" dirty="0" err="1">
                <a:latin typeface="Poppins" panose="00000500000000000000" pitchFamily="50" charset="0"/>
                <a:cs typeface="Poppins" panose="00000500000000000000" pitchFamily="50" charset="0"/>
              </a:rPr>
              <a:t>mudah</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dipahami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mengenai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perbandingan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nilai</a:t>
            </a:r>
            <a:r>
              <a:rPr lang="en-ID" dirty="0">
                <a:latin typeface="Poppins" panose="00000500000000000000" pitchFamily="50" charset="0"/>
                <a:cs typeface="Poppins" panose="00000500000000000000" pitchFamily="50" charset="0"/>
              </a:rPr>
              <a:t> cryptocurrency </a:t>
            </a:r>
            <a:r>
              <a:rPr lang="en-ID" dirty="0" err="1">
                <a:latin typeface="Poppins" panose="00000500000000000000" pitchFamily="50" charset="0"/>
                <a:cs typeface="Poppins" panose="00000500000000000000" pitchFamily="50" charset="0"/>
              </a:rPr>
              <a:t>dalam</a:t>
            </a:r>
            <a:r>
              <a:rPr lang="en-ID" dirty="0">
                <a:latin typeface="Poppins" panose="00000500000000000000" pitchFamily="50" charset="0"/>
                <a:cs typeface="Poppins" panose="00000500000000000000" pitchFamily="50" charset="0"/>
              </a:rPr>
              <a:t> pasar </a:t>
            </a:r>
            <a:r>
              <a:rPr lang="en-ID" dirty="0" err="1">
                <a:latin typeface="Poppins" panose="00000500000000000000" pitchFamily="50" charset="0"/>
                <a:cs typeface="Poppins" panose="00000500000000000000" pitchFamily="50" charset="0"/>
              </a:rPr>
              <a:t>tersebut</a:t>
            </a:r>
            <a:r>
              <a:rPr lang="en-ID" dirty="0">
                <a:latin typeface="Poppins" panose="00000500000000000000" pitchFamily="50" charset="0"/>
                <a:cs typeface="Poppins" panose="00000500000000000000" pitchFamily="50" charset="0"/>
              </a:rPr>
              <a:t>.</a:t>
            </a:r>
          </a:p>
        </p:txBody>
      </p:sp>
      <p:cxnSp>
        <p:nvCxnSpPr>
          <p:cNvPr id="5" name="Straight Connector 4">
            <a:extLst>
              <a:ext uri="{FF2B5EF4-FFF2-40B4-BE49-F238E27FC236}">
                <a16:creationId xmlns:a16="http://schemas.microsoft.com/office/drawing/2014/main" id="{896F950A-A078-B7A8-F150-AA0B5FBFD7C6}"/>
              </a:ext>
            </a:extLst>
          </p:cNvPr>
          <p:cNvCxnSpPr>
            <a:cxnSpLocks/>
          </p:cNvCxnSpPr>
          <p:nvPr/>
        </p:nvCxnSpPr>
        <p:spPr>
          <a:xfrm>
            <a:off x="2921325" y="4180714"/>
            <a:ext cx="7588333" cy="0"/>
          </a:xfrm>
          <a:prstGeom prst="line">
            <a:avLst/>
          </a:prstGeom>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8B84AF2A-F103-9D5D-3351-6265D26C45B4}"/>
              </a:ext>
            </a:extLst>
          </p:cNvPr>
          <p:cNvPicPr>
            <a:picLocks noChangeAspect="1"/>
          </p:cNvPicPr>
          <p:nvPr/>
        </p:nvPicPr>
        <p:blipFill rotWithShape="1">
          <a:blip r:embed="rId3"/>
          <a:srcRect l="1409" t="5346" r="4095" b="5127"/>
          <a:stretch/>
        </p:blipFill>
        <p:spPr>
          <a:xfrm>
            <a:off x="3782860" y="1246857"/>
            <a:ext cx="5854164" cy="2860858"/>
          </a:xfrm>
          <a:prstGeom prst="rect">
            <a:avLst/>
          </a:prstGeom>
          <a:ln>
            <a:noFill/>
          </a:ln>
        </p:spPr>
      </p:pic>
    </p:spTree>
    <p:extLst>
      <p:ext uri="{BB962C8B-B14F-4D97-AF65-F5344CB8AC3E}">
        <p14:creationId xmlns:p14="http://schemas.microsoft.com/office/powerpoint/2010/main" val="366893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18C83BE-FDB6-466C-2B4B-7FE1744AB559}"/>
              </a:ext>
            </a:extLst>
          </p:cNvPr>
          <p:cNvSpPr/>
          <p:nvPr/>
        </p:nvSpPr>
        <p:spPr>
          <a:xfrm>
            <a:off x="3214247" y="225468"/>
            <a:ext cx="3837906" cy="864000"/>
          </a:xfrm>
          <a:prstGeom prst="roundRect">
            <a:avLst/>
          </a:prstGeom>
          <a:gradFill flip="none" rotWithShape="1">
            <a:gsLst>
              <a:gs pos="0">
                <a:srgbClr val="FFAD02"/>
              </a:gs>
              <a:gs pos="100000">
                <a:srgbClr val="05182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id-ID" sz="1800" b="1" dirty="0">
              <a:latin typeface="Lato" panose="020F0502020204030203" pitchFamily="34" charset="0"/>
            </a:endParaRPr>
          </a:p>
        </p:txBody>
      </p:sp>
      <p:sp>
        <p:nvSpPr>
          <p:cNvPr id="3" name="TextBox 2">
            <a:extLst>
              <a:ext uri="{FF2B5EF4-FFF2-40B4-BE49-F238E27FC236}">
                <a16:creationId xmlns:a16="http://schemas.microsoft.com/office/drawing/2014/main" id="{1EE40046-FECA-4671-74A5-91D25B746B0D}"/>
              </a:ext>
            </a:extLst>
          </p:cNvPr>
          <p:cNvSpPr txBox="1"/>
          <p:nvPr/>
        </p:nvSpPr>
        <p:spPr>
          <a:xfrm>
            <a:off x="3323189" y="334302"/>
            <a:ext cx="3620022" cy="646331"/>
          </a:xfrm>
          <a:prstGeom prst="rect">
            <a:avLst/>
          </a:prstGeom>
          <a:noFill/>
        </p:spPr>
        <p:txBody>
          <a:bodyPr wrap="square" rtlCol="0">
            <a:spAutoFit/>
          </a:bodyPr>
          <a:lstStyle/>
          <a:p>
            <a:pPr lvl="0" algn="ctr">
              <a:tabLst>
                <a:tab pos="457200" algn="l"/>
                <a:tab pos="457200" algn="l"/>
              </a:tabLst>
            </a:pPr>
            <a:r>
              <a:rPr lang="en-GB" sz="1800" b="1" dirty="0" err="1">
                <a:solidFill>
                  <a:schemeClr val="bg1"/>
                </a:solidFill>
                <a:effectLst/>
                <a:latin typeface="Lato" panose="020F0502020204030203" pitchFamily="34" charset="0"/>
                <a:ea typeface="Times New Roman" panose="02020603050405020304" pitchFamily="18" charset="0"/>
                <a:cs typeface="Poppins" panose="00000500000000000000" pitchFamily="50" charset="0"/>
              </a:rPr>
              <a:t>Visualisasi</a:t>
            </a:r>
            <a:r>
              <a:rPr lang="en-GB" sz="1800" b="1" dirty="0">
                <a:solidFill>
                  <a:schemeClr val="bg1"/>
                </a:solidFill>
                <a:effectLst/>
                <a:latin typeface="Lato" panose="020F0502020204030203" pitchFamily="34" charset="0"/>
                <a:ea typeface="Times New Roman" panose="02020603050405020304" pitchFamily="18" charset="0"/>
                <a:cs typeface="Poppins" panose="00000500000000000000" pitchFamily="50" charset="0"/>
              </a:rPr>
              <a:t> Cryptocurrency Volume</a:t>
            </a:r>
            <a:endParaRPr lang="en-ID" sz="1800" b="1" dirty="0">
              <a:solidFill>
                <a:schemeClr val="bg1"/>
              </a:solidFill>
              <a:effectLst/>
              <a:latin typeface="Lato" panose="020F0502020204030203" pitchFamily="34" charset="0"/>
              <a:ea typeface="Times New Roman" panose="02020603050405020304" pitchFamily="18" charset="0"/>
              <a:cs typeface="Poppins" panose="00000500000000000000" pitchFamily="50" charset="0"/>
            </a:endParaRPr>
          </a:p>
        </p:txBody>
      </p:sp>
      <p:sp>
        <p:nvSpPr>
          <p:cNvPr id="4" name="TextBox 3">
            <a:extLst>
              <a:ext uri="{FF2B5EF4-FFF2-40B4-BE49-F238E27FC236}">
                <a16:creationId xmlns:a16="http://schemas.microsoft.com/office/drawing/2014/main" id="{FCA42A09-75C1-1DDB-8C15-D5F047298D4C}"/>
              </a:ext>
            </a:extLst>
          </p:cNvPr>
          <p:cNvSpPr txBox="1"/>
          <p:nvPr/>
        </p:nvSpPr>
        <p:spPr>
          <a:xfrm>
            <a:off x="2921327" y="4315752"/>
            <a:ext cx="7671461" cy="2031325"/>
          </a:xfrm>
          <a:prstGeom prst="rect">
            <a:avLst/>
          </a:prstGeom>
          <a:noFill/>
        </p:spPr>
        <p:txBody>
          <a:bodyPr wrap="square" rtlCol="0">
            <a:spAutoFit/>
          </a:bodyPr>
          <a:lstStyle/>
          <a:p>
            <a:pPr algn="just"/>
            <a:r>
              <a:rPr lang="en-ID" dirty="0" err="1">
                <a:latin typeface="Poppins" panose="00000500000000000000" pitchFamily="50" charset="0"/>
                <a:cs typeface="Poppins" panose="00000500000000000000" pitchFamily="50" charset="0"/>
              </a:rPr>
              <a:t>Dalam</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analisis</a:t>
            </a:r>
            <a:r>
              <a:rPr lang="en-ID" dirty="0">
                <a:latin typeface="Poppins" panose="00000500000000000000" pitchFamily="50" charset="0"/>
                <a:cs typeface="Poppins" panose="00000500000000000000" pitchFamily="50" charset="0"/>
              </a:rPr>
              <a:t> data pada </a:t>
            </a:r>
            <a:r>
              <a:rPr lang="en-ID" dirty="0" err="1">
                <a:latin typeface="Poppins" panose="00000500000000000000" pitchFamily="50" charset="0"/>
                <a:cs typeface="Poppins" panose="00000500000000000000" pitchFamily="50" charset="0"/>
              </a:rPr>
              <a:t>penelitian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ini</a:t>
            </a:r>
            <a:r>
              <a:rPr lang="en-ID" dirty="0">
                <a:latin typeface="Poppins" panose="00000500000000000000" pitchFamily="50" charset="0"/>
                <a:cs typeface="Poppins" panose="00000500000000000000" pitchFamily="50" charset="0"/>
              </a:rPr>
              <a:t>, cryptocurrency volume </a:t>
            </a:r>
            <a:r>
              <a:rPr lang="en-ID" dirty="0" err="1">
                <a:latin typeface="Poppins" panose="00000500000000000000" pitchFamily="50" charset="0"/>
                <a:cs typeface="Poppins" panose="00000500000000000000" pitchFamily="50" charset="0"/>
              </a:rPr>
              <a:t>diukur</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sebagai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jumlah</a:t>
            </a:r>
            <a:r>
              <a:rPr lang="en-ID" dirty="0">
                <a:latin typeface="Poppins" panose="00000500000000000000" pitchFamily="50" charset="0"/>
                <a:cs typeface="Poppins" panose="00000500000000000000" pitchFamily="50" charset="0"/>
              </a:rPr>
              <a:t> total crypto yang </a:t>
            </a:r>
            <a:r>
              <a:rPr lang="en-ID" dirty="0" err="1">
                <a:latin typeface="Poppins" panose="00000500000000000000" pitchFamily="50" charset="0"/>
                <a:cs typeface="Poppins" panose="00000500000000000000" pitchFamily="50" charset="0"/>
              </a:rPr>
              <a:t>tersedia</a:t>
            </a:r>
            <a:r>
              <a:rPr lang="en-ID" dirty="0">
                <a:latin typeface="Poppins" panose="00000500000000000000" pitchFamily="50" charset="0"/>
                <a:cs typeface="Poppins" panose="00000500000000000000" pitchFamily="50" charset="0"/>
              </a:rPr>
              <a:t> di </a:t>
            </a:r>
            <a:r>
              <a:rPr lang="en-ID" dirty="0" err="1">
                <a:latin typeface="Poppins" panose="00000500000000000000" pitchFamily="50" charset="0"/>
                <a:cs typeface="Poppins" panose="00000500000000000000" pitchFamily="50" charset="0"/>
              </a:rPr>
              <a:t>seluruh</a:t>
            </a:r>
            <a:r>
              <a:rPr lang="en-ID" dirty="0">
                <a:latin typeface="Poppins" panose="00000500000000000000" pitchFamily="50" charset="0"/>
                <a:cs typeface="Poppins" panose="00000500000000000000" pitchFamily="50" charset="0"/>
              </a:rPr>
              <a:t> dunia. Dari </a:t>
            </a:r>
            <a:r>
              <a:rPr lang="en-ID" dirty="0" err="1">
                <a:latin typeface="Poppins" panose="00000500000000000000" pitchFamily="50" charset="0"/>
                <a:cs typeface="Poppins" panose="00000500000000000000" pitchFamily="50" charset="0"/>
              </a:rPr>
              <a:t>hasil</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visualisasi</a:t>
            </a:r>
            <a:r>
              <a:rPr lang="en-ID" dirty="0">
                <a:latin typeface="Poppins" panose="00000500000000000000" pitchFamily="50" charset="0"/>
                <a:cs typeface="Poppins" panose="00000500000000000000" pitchFamily="50" charset="0"/>
              </a:rPr>
              <a:t> data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menggunakan</a:t>
            </a:r>
            <a:r>
              <a:rPr lang="en-ID" dirty="0">
                <a:latin typeface="Poppins" panose="00000500000000000000" pitchFamily="50" charset="0"/>
                <a:cs typeface="Poppins" panose="00000500000000000000" pitchFamily="50" charset="0"/>
              </a:rPr>
              <a:t> diagram </a:t>
            </a:r>
            <a:r>
              <a:rPr lang="en-ID" dirty="0" err="1">
                <a:latin typeface="Poppins" panose="00000500000000000000" pitchFamily="50" charset="0"/>
                <a:cs typeface="Poppins" panose="00000500000000000000" pitchFamily="50" charset="0"/>
              </a:rPr>
              <a:t>barplot</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ditemukan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bahwa</a:t>
            </a:r>
            <a:r>
              <a:rPr lang="en-ID" dirty="0">
                <a:latin typeface="Poppins" panose="00000500000000000000" pitchFamily="50" charset="0"/>
                <a:cs typeface="Poppins" panose="00000500000000000000" pitchFamily="50" charset="0"/>
              </a:rPr>
              <a:t> Bitcoin </a:t>
            </a:r>
            <a:r>
              <a:rPr lang="en-ID" dirty="0" err="1">
                <a:latin typeface="Poppins" panose="00000500000000000000" pitchFamily="50" charset="0"/>
                <a:cs typeface="Poppins" panose="00000500000000000000" pitchFamily="50" charset="0"/>
              </a:rPr>
              <a:t>memiliki</a:t>
            </a:r>
            <a:r>
              <a:rPr lang="en-ID" dirty="0">
                <a:latin typeface="Poppins" panose="00000500000000000000" pitchFamily="50" charset="0"/>
                <a:cs typeface="Poppins" panose="00000500000000000000" pitchFamily="50" charset="0"/>
              </a:rPr>
              <a:t> volume </a:t>
            </a:r>
            <a:r>
              <a:rPr lang="en-ID" dirty="0" err="1">
                <a:latin typeface="Poppins" panose="00000500000000000000" pitchFamily="50" charset="0"/>
                <a:cs typeface="Poppins" panose="00000500000000000000" pitchFamily="50" charset="0"/>
              </a:rPr>
              <a:t>terbesar</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nilai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lebih</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dari</a:t>
            </a:r>
            <a:r>
              <a:rPr lang="en-ID" dirty="0">
                <a:latin typeface="Poppins" panose="00000500000000000000" pitchFamily="50" charset="0"/>
                <a:cs typeface="Poppins" panose="00000500000000000000" pitchFamily="50" charset="0"/>
              </a:rPr>
              <a:t> $8.000.000.000. </a:t>
            </a:r>
            <a:r>
              <a:rPr lang="en-ID" dirty="0" err="1">
                <a:latin typeface="Poppins" panose="00000500000000000000" pitchFamily="50" charset="0"/>
                <a:cs typeface="Poppins" panose="00000500000000000000" pitchFamily="50" charset="0"/>
              </a:rPr>
              <a:t>Diikuti</a:t>
            </a:r>
            <a:r>
              <a:rPr lang="en-ID" dirty="0">
                <a:latin typeface="Poppins" panose="00000500000000000000" pitchFamily="50" charset="0"/>
                <a:cs typeface="Poppins" panose="00000500000000000000" pitchFamily="50" charset="0"/>
              </a:rPr>
              <a:t> oleh Ethereum yang </a:t>
            </a:r>
            <a:r>
              <a:rPr lang="en-ID" dirty="0" err="1">
                <a:latin typeface="Poppins" panose="00000500000000000000" pitchFamily="50" charset="0"/>
                <a:cs typeface="Poppins" panose="00000500000000000000" pitchFamily="50" charset="0"/>
              </a:rPr>
              <a:t>memiliki</a:t>
            </a:r>
            <a:r>
              <a:rPr lang="en-ID" dirty="0">
                <a:latin typeface="Poppins" panose="00000500000000000000" pitchFamily="50" charset="0"/>
                <a:cs typeface="Poppins" panose="00000500000000000000" pitchFamily="50" charset="0"/>
              </a:rPr>
              <a:t> volume </a:t>
            </a:r>
            <a:r>
              <a:rPr lang="en-ID" dirty="0" err="1">
                <a:latin typeface="Poppins" panose="00000500000000000000" pitchFamily="50" charset="0"/>
                <a:cs typeface="Poppins" panose="00000500000000000000" pitchFamily="50" charset="0"/>
              </a:rPr>
              <a:t>sedikit</a:t>
            </a:r>
            <a:r>
              <a:rPr lang="en-ID" dirty="0">
                <a:latin typeface="Poppins" panose="00000500000000000000" pitchFamily="50" charset="0"/>
                <a:cs typeface="Poppins" panose="00000500000000000000" pitchFamily="50" charset="0"/>
              </a:rPr>
              <a:t> di </a:t>
            </a:r>
            <a:r>
              <a:rPr lang="en-ID" dirty="0" err="1">
                <a:latin typeface="Poppins" panose="00000500000000000000" pitchFamily="50" charset="0"/>
                <a:cs typeface="Poppins" panose="00000500000000000000" pitchFamily="50" charset="0"/>
              </a:rPr>
              <a:t>bawah</a:t>
            </a:r>
            <a:r>
              <a:rPr lang="en-ID" dirty="0">
                <a:latin typeface="Poppins" panose="00000500000000000000" pitchFamily="50" charset="0"/>
                <a:cs typeface="Poppins" panose="00000500000000000000" pitchFamily="50" charset="0"/>
              </a:rPr>
              <a:t> Bitcoin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nilai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lebih</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dari</a:t>
            </a:r>
            <a:r>
              <a:rPr lang="en-ID" dirty="0">
                <a:latin typeface="Poppins" panose="00000500000000000000" pitchFamily="50" charset="0"/>
                <a:cs typeface="Poppins" panose="00000500000000000000" pitchFamily="50" charset="0"/>
              </a:rPr>
              <a:t> $4.000.000.000.</a:t>
            </a:r>
          </a:p>
        </p:txBody>
      </p:sp>
      <p:cxnSp>
        <p:nvCxnSpPr>
          <p:cNvPr id="5" name="Straight Connector 4">
            <a:extLst>
              <a:ext uri="{FF2B5EF4-FFF2-40B4-BE49-F238E27FC236}">
                <a16:creationId xmlns:a16="http://schemas.microsoft.com/office/drawing/2014/main" id="{896F950A-A078-B7A8-F150-AA0B5FBFD7C6}"/>
              </a:ext>
            </a:extLst>
          </p:cNvPr>
          <p:cNvCxnSpPr>
            <a:cxnSpLocks/>
          </p:cNvCxnSpPr>
          <p:nvPr/>
        </p:nvCxnSpPr>
        <p:spPr>
          <a:xfrm>
            <a:off x="2921325" y="4180714"/>
            <a:ext cx="7588333" cy="0"/>
          </a:xfrm>
          <a:prstGeom prst="line">
            <a:avLst/>
          </a:prstGeom>
        </p:spPr>
        <p:style>
          <a:lnRef idx="3">
            <a:schemeClr val="dk1"/>
          </a:lnRef>
          <a:fillRef idx="0">
            <a:schemeClr val="dk1"/>
          </a:fillRef>
          <a:effectRef idx="2">
            <a:schemeClr val="dk1"/>
          </a:effectRef>
          <a:fontRef idx="minor">
            <a:schemeClr val="tx1"/>
          </a:fontRef>
        </p:style>
      </p:cxnSp>
      <p:pic>
        <p:nvPicPr>
          <p:cNvPr id="7" name="Picture 6">
            <a:extLst>
              <a:ext uri="{FF2B5EF4-FFF2-40B4-BE49-F238E27FC236}">
                <a16:creationId xmlns:a16="http://schemas.microsoft.com/office/drawing/2014/main" id="{06CD7DCF-ADF9-66AA-3D0F-DFCF481E2ED1}"/>
              </a:ext>
            </a:extLst>
          </p:cNvPr>
          <p:cNvPicPr>
            <a:picLocks noChangeAspect="1"/>
          </p:cNvPicPr>
          <p:nvPr/>
        </p:nvPicPr>
        <p:blipFill rotWithShape="1">
          <a:blip r:embed="rId3"/>
          <a:srcRect l="1823" r="5429" b="5607"/>
          <a:stretch/>
        </p:blipFill>
        <p:spPr>
          <a:xfrm>
            <a:off x="3777640" y="1198303"/>
            <a:ext cx="5638801" cy="2934148"/>
          </a:xfrm>
          <a:prstGeom prst="rect">
            <a:avLst/>
          </a:prstGeom>
        </p:spPr>
      </p:pic>
    </p:spTree>
    <p:extLst>
      <p:ext uri="{BB962C8B-B14F-4D97-AF65-F5344CB8AC3E}">
        <p14:creationId xmlns:p14="http://schemas.microsoft.com/office/powerpoint/2010/main" val="2278496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18C83BE-FDB6-466C-2B4B-7FE1744AB559}"/>
              </a:ext>
            </a:extLst>
          </p:cNvPr>
          <p:cNvSpPr/>
          <p:nvPr/>
        </p:nvSpPr>
        <p:spPr>
          <a:xfrm>
            <a:off x="3214247" y="225468"/>
            <a:ext cx="3837906" cy="864000"/>
          </a:xfrm>
          <a:prstGeom prst="roundRect">
            <a:avLst/>
          </a:prstGeom>
          <a:gradFill flip="none" rotWithShape="1">
            <a:gsLst>
              <a:gs pos="0">
                <a:srgbClr val="FFAD02"/>
              </a:gs>
              <a:gs pos="100000">
                <a:srgbClr val="05182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id-ID" sz="1800" b="1" dirty="0">
              <a:latin typeface="Lato" panose="020F0502020204030203" pitchFamily="34" charset="0"/>
            </a:endParaRPr>
          </a:p>
        </p:txBody>
      </p:sp>
      <p:sp>
        <p:nvSpPr>
          <p:cNvPr id="3" name="TextBox 2">
            <a:extLst>
              <a:ext uri="{FF2B5EF4-FFF2-40B4-BE49-F238E27FC236}">
                <a16:creationId xmlns:a16="http://schemas.microsoft.com/office/drawing/2014/main" id="{1EE40046-FECA-4671-74A5-91D25B746B0D}"/>
              </a:ext>
            </a:extLst>
          </p:cNvPr>
          <p:cNvSpPr txBox="1"/>
          <p:nvPr/>
        </p:nvSpPr>
        <p:spPr>
          <a:xfrm>
            <a:off x="3432131" y="472802"/>
            <a:ext cx="3620022" cy="369332"/>
          </a:xfrm>
          <a:prstGeom prst="rect">
            <a:avLst/>
          </a:prstGeom>
          <a:noFill/>
        </p:spPr>
        <p:txBody>
          <a:bodyPr wrap="square" rtlCol="0">
            <a:spAutoFit/>
          </a:bodyPr>
          <a:lstStyle/>
          <a:p>
            <a:pPr lvl="0" algn="just">
              <a:tabLst>
                <a:tab pos="457200" algn="l"/>
                <a:tab pos="457200" algn="l"/>
              </a:tabLst>
            </a:pPr>
            <a:r>
              <a:rPr lang="en-GB" sz="1800" b="1"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Cryptocurrency Price Bitcoin</a:t>
            </a:r>
            <a:endParaRPr lang="en-ID" sz="1800" b="1"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CA42A09-75C1-1DDB-8C15-D5F047298D4C}"/>
              </a:ext>
            </a:extLst>
          </p:cNvPr>
          <p:cNvSpPr txBox="1"/>
          <p:nvPr/>
        </p:nvSpPr>
        <p:spPr>
          <a:xfrm>
            <a:off x="2921327" y="4315752"/>
            <a:ext cx="7671461" cy="2031325"/>
          </a:xfrm>
          <a:prstGeom prst="rect">
            <a:avLst/>
          </a:prstGeom>
          <a:noFill/>
        </p:spPr>
        <p:txBody>
          <a:bodyPr wrap="square" rtlCol="0">
            <a:spAutoFit/>
          </a:bodyPr>
          <a:lstStyle/>
          <a:p>
            <a:pPr algn="just"/>
            <a:r>
              <a:rPr lang="en-ID" dirty="0" err="1">
                <a:latin typeface="Poppins" panose="00000500000000000000" pitchFamily="50" charset="0"/>
                <a:cs typeface="Poppins" panose="00000500000000000000" pitchFamily="50" charset="0"/>
              </a:rPr>
              <a:t>Selama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periode</a:t>
            </a:r>
            <a:r>
              <a:rPr lang="en-ID" dirty="0">
                <a:latin typeface="Poppins" panose="00000500000000000000" pitchFamily="50" charset="0"/>
                <a:cs typeface="Poppins" panose="00000500000000000000" pitchFamily="50" charset="0"/>
              </a:rPr>
              <a:t> 6 </a:t>
            </a:r>
            <a:r>
              <a:rPr lang="en-ID" dirty="0" err="1">
                <a:latin typeface="Poppins" panose="00000500000000000000" pitchFamily="50" charset="0"/>
                <a:cs typeface="Poppins" panose="00000500000000000000" pitchFamily="50" charset="0"/>
              </a:rPr>
              <a:t>bulan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terakhir</a:t>
            </a:r>
            <a:r>
              <a:rPr lang="en-ID" dirty="0">
                <a:latin typeface="Poppins" panose="00000500000000000000" pitchFamily="50" charset="0"/>
                <a:cs typeface="Poppins" panose="00000500000000000000" pitchFamily="50" charset="0"/>
              </a:rPr>
              <a:t> yang </a:t>
            </a:r>
            <a:r>
              <a:rPr lang="en-ID" dirty="0" err="1">
                <a:latin typeface="Poppins" panose="00000500000000000000" pitchFamily="50" charset="0"/>
                <a:cs typeface="Poppins" panose="00000500000000000000" pitchFamily="50" charset="0"/>
              </a:rPr>
              <a:t>dimulai</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tanggal</a:t>
            </a:r>
            <a:r>
              <a:rPr lang="en-ID" dirty="0">
                <a:latin typeface="Poppins" panose="00000500000000000000" pitchFamily="50" charset="0"/>
                <a:cs typeface="Poppins" panose="00000500000000000000" pitchFamily="50" charset="0"/>
              </a:rPr>
              <a:t> 8 </a:t>
            </a:r>
            <a:r>
              <a:rPr lang="en-ID" dirty="0" err="1">
                <a:latin typeface="Poppins" panose="00000500000000000000" pitchFamily="50" charset="0"/>
                <a:cs typeface="Poppins" panose="00000500000000000000" pitchFamily="50" charset="0"/>
              </a:rPr>
              <a:t>Agustus</a:t>
            </a:r>
            <a:r>
              <a:rPr lang="en-ID" dirty="0">
                <a:latin typeface="Poppins" panose="00000500000000000000" pitchFamily="50" charset="0"/>
                <a:cs typeface="Poppins" panose="00000500000000000000" pitchFamily="50" charset="0"/>
              </a:rPr>
              <a:t> 2021,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jual</a:t>
            </a:r>
            <a:r>
              <a:rPr lang="en-ID" dirty="0">
                <a:latin typeface="Poppins" panose="00000500000000000000" pitchFamily="50" charset="0"/>
                <a:cs typeface="Poppins" panose="00000500000000000000" pitchFamily="50" charset="0"/>
              </a:rPr>
              <a:t> dan </a:t>
            </a:r>
            <a:r>
              <a:rPr lang="en-ID" dirty="0" err="1">
                <a:latin typeface="Poppins" panose="00000500000000000000" pitchFamily="50" charset="0"/>
                <a:cs typeface="Poppins" panose="00000500000000000000" pitchFamily="50" charset="0"/>
              </a:rPr>
              <a:t>beli</a:t>
            </a:r>
            <a:r>
              <a:rPr lang="en-ID" dirty="0">
                <a:latin typeface="Poppins" panose="00000500000000000000" pitchFamily="50" charset="0"/>
                <a:cs typeface="Poppins" panose="00000500000000000000" pitchFamily="50" charset="0"/>
              </a:rPr>
              <a:t> Bitcoin </a:t>
            </a:r>
            <a:r>
              <a:rPr lang="en-ID" dirty="0" err="1">
                <a:latin typeface="Poppins" panose="00000500000000000000" pitchFamily="50" charset="0"/>
                <a:cs typeface="Poppins" panose="00000500000000000000" pitchFamily="50" charset="0"/>
              </a:rPr>
              <a:t>mengalami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peningkatan</a:t>
            </a:r>
            <a:r>
              <a:rPr lang="en-ID" dirty="0">
                <a:latin typeface="Poppins" panose="00000500000000000000" pitchFamily="50" charset="0"/>
                <a:cs typeface="Poppins" panose="00000500000000000000" pitchFamily="50" charset="0"/>
              </a:rPr>
              <a:t> yang sangat </a:t>
            </a:r>
            <a:r>
              <a:rPr lang="en-ID" dirty="0" err="1">
                <a:latin typeface="Poppins" panose="00000500000000000000" pitchFamily="50" charset="0"/>
                <a:cs typeface="Poppins" panose="00000500000000000000" pitchFamily="50" charset="0"/>
              </a:rPr>
              <a:t>signifikan</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tanggal</a:t>
            </a:r>
            <a:r>
              <a:rPr lang="en-ID" dirty="0">
                <a:latin typeface="Poppins" panose="00000500000000000000" pitchFamily="50" charset="0"/>
                <a:cs typeface="Poppins" panose="00000500000000000000" pitchFamily="50" charset="0"/>
              </a:rPr>
              <a:t> 1 </a:t>
            </a:r>
            <a:r>
              <a:rPr lang="en-ID" dirty="0" err="1">
                <a:latin typeface="Poppins" panose="00000500000000000000" pitchFamily="50" charset="0"/>
                <a:cs typeface="Poppins" panose="00000500000000000000" pitchFamily="50" charset="0"/>
              </a:rPr>
              <a:t>Desember</a:t>
            </a:r>
            <a:r>
              <a:rPr lang="en-ID" dirty="0">
                <a:latin typeface="Poppins" panose="00000500000000000000" pitchFamily="50" charset="0"/>
                <a:cs typeface="Poppins" panose="00000500000000000000" pitchFamily="50" charset="0"/>
              </a:rPr>
              <a:t> 2021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nilai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sebesar</a:t>
            </a:r>
            <a:r>
              <a:rPr lang="en-ID" dirty="0">
                <a:latin typeface="Poppins" panose="00000500000000000000" pitchFamily="50" charset="0"/>
                <a:cs typeface="Poppins" panose="00000500000000000000" pitchFamily="50" charset="0"/>
              </a:rPr>
              <a:t> $820.000. </a:t>
            </a:r>
            <a:r>
              <a:rPr lang="en-ID" dirty="0" err="1">
                <a:latin typeface="Poppins" panose="00000500000000000000" pitchFamily="50" charset="0"/>
                <a:cs typeface="Poppins" panose="00000500000000000000" pitchFamily="50" charset="0"/>
              </a:rPr>
              <a:t>Namun</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tanggal</a:t>
            </a:r>
            <a:r>
              <a:rPr lang="en-ID" dirty="0">
                <a:latin typeface="Poppins" panose="00000500000000000000" pitchFamily="50" charset="0"/>
                <a:cs typeface="Poppins" panose="00000500000000000000" pitchFamily="50" charset="0"/>
              </a:rPr>
              <a:t> 1 </a:t>
            </a:r>
            <a:r>
              <a:rPr lang="en-ID" dirty="0" err="1">
                <a:latin typeface="Poppins" panose="00000500000000000000" pitchFamily="50" charset="0"/>
                <a:cs typeface="Poppins" panose="00000500000000000000" pitchFamily="50" charset="0"/>
              </a:rPr>
              <a:t>Januari</a:t>
            </a:r>
            <a:r>
              <a:rPr lang="en-ID" dirty="0">
                <a:latin typeface="Poppins" panose="00000500000000000000" pitchFamily="50" charset="0"/>
                <a:cs typeface="Poppins" panose="00000500000000000000" pitchFamily="50" charset="0"/>
              </a:rPr>
              <a:t> 2022, </a:t>
            </a:r>
            <a:r>
              <a:rPr lang="en-ID" dirty="0" err="1">
                <a:latin typeface="Poppins" panose="00000500000000000000" pitchFamily="50" charset="0"/>
                <a:cs typeface="Poppins" panose="00000500000000000000" pitchFamily="50" charset="0"/>
              </a:rPr>
              <a:t>terjadi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penurunan</a:t>
            </a:r>
            <a:r>
              <a:rPr lang="en-ID" dirty="0">
                <a:latin typeface="Poppins" panose="00000500000000000000" pitchFamily="50" charset="0"/>
                <a:cs typeface="Poppins" panose="00000500000000000000" pitchFamily="50" charset="0"/>
              </a:rPr>
              <a:t> yang </a:t>
            </a:r>
            <a:r>
              <a:rPr lang="en-ID" dirty="0" err="1">
                <a:latin typeface="Poppins" panose="00000500000000000000" pitchFamily="50" charset="0"/>
                <a:cs typeface="Poppins" panose="00000500000000000000" pitchFamily="50" charset="0"/>
              </a:rPr>
              <a:t>tajam</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nilai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sekitar</a:t>
            </a:r>
            <a:r>
              <a:rPr lang="en-ID" dirty="0">
                <a:latin typeface="Poppins" panose="00000500000000000000" pitchFamily="50" charset="0"/>
                <a:cs typeface="Poppins" panose="00000500000000000000" pitchFamily="50" charset="0"/>
              </a:rPr>
              <a:t> $100.000. </a:t>
            </a:r>
            <a:r>
              <a:rPr lang="en-ID" dirty="0" err="1">
                <a:latin typeface="Poppins" panose="00000500000000000000" pitchFamily="50" charset="0"/>
                <a:cs typeface="Poppins" panose="00000500000000000000" pitchFamily="50" charset="0"/>
              </a:rPr>
              <a:t>Selanjutnya</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tanggal</a:t>
            </a:r>
            <a:r>
              <a:rPr lang="en-ID" dirty="0">
                <a:latin typeface="Poppins" panose="00000500000000000000" pitchFamily="50" charset="0"/>
                <a:cs typeface="Poppins" panose="00000500000000000000" pitchFamily="50" charset="0"/>
              </a:rPr>
              <a:t> 2 </a:t>
            </a:r>
            <a:r>
              <a:rPr lang="en-ID" dirty="0" err="1">
                <a:latin typeface="Poppins" panose="00000500000000000000" pitchFamily="50" charset="0"/>
                <a:cs typeface="Poppins" panose="00000500000000000000" pitchFamily="50" charset="0"/>
              </a:rPr>
              <a:t>Februari</a:t>
            </a:r>
            <a:r>
              <a:rPr lang="en-ID" dirty="0">
                <a:latin typeface="Poppins" panose="00000500000000000000" pitchFamily="50" charset="0"/>
                <a:cs typeface="Poppins" panose="00000500000000000000" pitchFamily="50" charset="0"/>
              </a:rPr>
              <a:t> 2022,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Bitcoin </a:t>
            </a:r>
            <a:r>
              <a:rPr lang="en-ID" dirty="0" err="1">
                <a:latin typeface="Poppins" panose="00000500000000000000" pitchFamily="50" charset="0"/>
                <a:cs typeface="Poppins" panose="00000500000000000000" pitchFamily="50" charset="0"/>
              </a:rPr>
              <a:t>mengalami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sedikit</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kenaikan</a:t>
            </a:r>
            <a:r>
              <a:rPr lang="en-ID" dirty="0">
                <a:latin typeface="Poppins" panose="00000500000000000000" pitchFamily="50" charset="0"/>
                <a:cs typeface="Poppins" panose="00000500000000000000" pitchFamily="50" charset="0"/>
              </a:rPr>
              <a:t>.</a:t>
            </a:r>
          </a:p>
        </p:txBody>
      </p:sp>
      <p:cxnSp>
        <p:nvCxnSpPr>
          <p:cNvPr id="5" name="Straight Connector 4">
            <a:extLst>
              <a:ext uri="{FF2B5EF4-FFF2-40B4-BE49-F238E27FC236}">
                <a16:creationId xmlns:a16="http://schemas.microsoft.com/office/drawing/2014/main" id="{896F950A-A078-B7A8-F150-AA0B5FBFD7C6}"/>
              </a:ext>
            </a:extLst>
          </p:cNvPr>
          <p:cNvCxnSpPr>
            <a:cxnSpLocks/>
          </p:cNvCxnSpPr>
          <p:nvPr/>
        </p:nvCxnSpPr>
        <p:spPr>
          <a:xfrm>
            <a:off x="2921325" y="4180714"/>
            <a:ext cx="7588333" cy="0"/>
          </a:xfrm>
          <a:prstGeom prst="line">
            <a:avLst/>
          </a:prstGeom>
        </p:spPr>
        <p:style>
          <a:lnRef idx="3">
            <a:schemeClr val="dk1"/>
          </a:lnRef>
          <a:fillRef idx="0">
            <a:schemeClr val="dk1"/>
          </a:fillRef>
          <a:effectRef idx="2">
            <a:schemeClr val="dk1"/>
          </a:effectRef>
          <a:fontRef idx="minor">
            <a:schemeClr val="tx1"/>
          </a:fontRef>
        </p:style>
      </p:cxnSp>
      <p:pic>
        <p:nvPicPr>
          <p:cNvPr id="6" name="Picture 5" descr="Chart, histogram&#10;&#10;Description automatically generated">
            <a:extLst>
              <a:ext uri="{FF2B5EF4-FFF2-40B4-BE49-F238E27FC236}">
                <a16:creationId xmlns:a16="http://schemas.microsoft.com/office/drawing/2014/main" id="{986E7768-F2B4-B12E-CE56-341E841D68FD}"/>
              </a:ext>
            </a:extLst>
          </p:cNvPr>
          <p:cNvPicPr>
            <a:picLocks noChangeAspect="1"/>
          </p:cNvPicPr>
          <p:nvPr/>
        </p:nvPicPr>
        <p:blipFill>
          <a:blip r:embed="rId3"/>
          <a:stretch>
            <a:fillRect/>
          </a:stretch>
        </p:blipFill>
        <p:spPr>
          <a:xfrm>
            <a:off x="4020855" y="1195946"/>
            <a:ext cx="5035463" cy="2906753"/>
          </a:xfrm>
          <a:prstGeom prst="rect">
            <a:avLst/>
          </a:prstGeom>
        </p:spPr>
      </p:pic>
    </p:spTree>
    <p:extLst>
      <p:ext uri="{BB962C8B-B14F-4D97-AF65-F5344CB8AC3E}">
        <p14:creationId xmlns:p14="http://schemas.microsoft.com/office/powerpoint/2010/main" val="45773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18C83BE-FDB6-466C-2B4B-7FE1744AB559}"/>
              </a:ext>
            </a:extLst>
          </p:cNvPr>
          <p:cNvSpPr/>
          <p:nvPr/>
        </p:nvSpPr>
        <p:spPr>
          <a:xfrm>
            <a:off x="3214247" y="86968"/>
            <a:ext cx="3837906" cy="864000"/>
          </a:xfrm>
          <a:prstGeom prst="roundRect">
            <a:avLst/>
          </a:prstGeom>
          <a:gradFill flip="none" rotWithShape="1">
            <a:gsLst>
              <a:gs pos="0">
                <a:srgbClr val="FFAD02"/>
              </a:gs>
              <a:gs pos="100000">
                <a:srgbClr val="05182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id-ID" sz="1800" b="1" dirty="0">
              <a:latin typeface="Lato" panose="020F0502020204030203" pitchFamily="34" charset="0"/>
            </a:endParaRPr>
          </a:p>
        </p:txBody>
      </p:sp>
      <p:sp>
        <p:nvSpPr>
          <p:cNvPr id="3" name="TextBox 2">
            <a:extLst>
              <a:ext uri="{FF2B5EF4-FFF2-40B4-BE49-F238E27FC236}">
                <a16:creationId xmlns:a16="http://schemas.microsoft.com/office/drawing/2014/main" id="{1EE40046-FECA-4671-74A5-91D25B746B0D}"/>
              </a:ext>
            </a:extLst>
          </p:cNvPr>
          <p:cNvSpPr txBox="1"/>
          <p:nvPr/>
        </p:nvSpPr>
        <p:spPr>
          <a:xfrm>
            <a:off x="3323189" y="334302"/>
            <a:ext cx="3620022" cy="369332"/>
          </a:xfrm>
          <a:prstGeom prst="rect">
            <a:avLst/>
          </a:prstGeom>
          <a:noFill/>
        </p:spPr>
        <p:txBody>
          <a:bodyPr wrap="square" rtlCol="0">
            <a:spAutoFit/>
          </a:bodyPr>
          <a:lstStyle/>
          <a:p>
            <a:pPr lvl="0"/>
            <a:r>
              <a:rPr lang="en-GB" sz="1800" b="1"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Cryptocurrency Ethereum Price</a:t>
            </a:r>
            <a:endParaRPr lang="en-ID" sz="1800" b="1"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CA42A09-75C1-1DDB-8C15-D5F047298D4C}"/>
              </a:ext>
            </a:extLst>
          </p:cNvPr>
          <p:cNvSpPr txBox="1"/>
          <p:nvPr/>
        </p:nvSpPr>
        <p:spPr>
          <a:xfrm>
            <a:off x="2825999" y="4866897"/>
            <a:ext cx="7778984" cy="1477328"/>
          </a:xfrm>
          <a:prstGeom prst="rect">
            <a:avLst/>
          </a:prstGeom>
          <a:noFill/>
        </p:spPr>
        <p:txBody>
          <a:bodyPr wrap="square" rtlCol="0">
            <a:spAutoFit/>
          </a:bodyPr>
          <a:lstStyle/>
          <a:p>
            <a:pPr algn="just"/>
            <a:r>
              <a:rPr lang="en-ID" dirty="0" err="1">
                <a:latin typeface="Poppins" panose="00000500000000000000" pitchFamily="50" charset="0"/>
                <a:cs typeface="Poppins" panose="00000500000000000000" pitchFamily="50" charset="0"/>
              </a:rPr>
              <a:t>Penjualan</a:t>
            </a:r>
            <a:r>
              <a:rPr lang="en-ID" dirty="0">
                <a:latin typeface="Poppins" panose="00000500000000000000" pitchFamily="50" charset="0"/>
                <a:cs typeface="Poppins" panose="00000500000000000000" pitchFamily="50" charset="0"/>
              </a:rPr>
              <a:t> cryptocurrency Ethereum </a:t>
            </a:r>
            <a:r>
              <a:rPr lang="en-ID" dirty="0" err="1">
                <a:latin typeface="Poppins" panose="00000500000000000000" pitchFamily="50" charset="0"/>
                <a:cs typeface="Poppins" panose="00000500000000000000" pitchFamily="50" charset="0"/>
              </a:rPr>
              <a:t>mengalami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kenaikan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sedikit</a:t>
            </a:r>
            <a:r>
              <a:rPr lang="en-ID" dirty="0">
                <a:latin typeface="Poppins" panose="00000500000000000000" pitchFamily="50" charset="0"/>
                <a:cs typeface="Poppins" panose="00000500000000000000" pitchFamily="50" charset="0"/>
              </a:rPr>
              <a:t> pada 6 </a:t>
            </a:r>
            <a:r>
              <a:rPr lang="en-ID" dirty="0" err="1">
                <a:latin typeface="Poppins" panose="00000500000000000000" pitchFamily="50" charset="0"/>
                <a:cs typeface="Poppins" panose="00000500000000000000" pitchFamily="50" charset="0"/>
              </a:rPr>
              <a:t>bulan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terakhir</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dimulai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dari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tanggal</a:t>
            </a:r>
            <a:r>
              <a:rPr lang="en-ID" dirty="0">
                <a:latin typeface="Poppins" panose="00000500000000000000" pitchFamily="50" charset="0"/>
                <a:cs typeface="Poppins" panose="00000500000000000000" pitchFamily="50" charset="0"/>
              </a:rPr>
              <a:t> 1 September 2021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$20.000, dan </a:t>
            </a:r>
            <a:r>
              <a:rPr lang="en-ID" dirty="0" err="1">
                <a:latin typeface="Poppins" panose="00000500000000000000" pitchFamily="50" charset="0"/>
                <a:cs typeface="Poppins" panose="00000500000000000000" pitchFamily="50" charset="0"/>
              </a:rPr>
              <a:t>terus</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meningkat</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hingga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mencapai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tertinggi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sekitar</a:t>
            </a:r>
            <a:r>
              <a:rPr lang="en-ID" dirty="0">
                <a:latin typeface="Poppins" panose="00000500000000000000" pitchFamily="50" charset="0"/>
                <a:cs typeface="Poppins" panose="00000500000000000000" pitchFamily="50" charset="0"/>
              </a:rPr>
              <a:t> $140.000 pada </a:t>
            </a:r>
            <a:r>
              <a:rPr lang="en-ID" dirty="0" err="1">
                <a:latin typeface="Poppins" panose="00000500000000000000" pitchFamily="50" charset="0"/>
                <a:cs typeface="Poppins" panose="00000500000000000000" pitchFamily="50" charset="0"/>
              </a:rPr>
              <a:t>tanggal</a:t>
            </a:r>
            <a:r>
              <a:rPr lang="en-ID" dirty="0">
                <a:latin typeface="Poppins" panose="00000500000000000000" pitchFamily="50" charset="0"/>
                <a:cs typeface="Poppins" panose="00000500000000000000" pitchFamily="50" charset="0"/>
              </a:rPr>
              <a:t> 1 </a:t>
            </a:r>
            <a:r>
              <a:rPr lang="en-ID" dirty="0" err="1">
                <a:latin typeface="Poppins" panose="00000500000000000000" pitchFamily="50" charset="0"/>
                <a:cs typeface="Poppins" panose="00000500000000000000" pitchFamily="50" charset="0"/>
              </a:rPr>
              <a:t>Januari</a:t>
            </a:r>
            <a:r>
              <a:rPr lang="en-ID" dirty="0">
                <a:latin typeface="Poppins" panose="00000500000000000000" pitchFamily="50" charset="0"/>
                <a:cs typeface="Poppins" panose="00000500000000000000" pitchFamily="50" charset="0"/>
              </a:rPr>
              <a:t> 2022. </a:t>
            </a:r>
            <a:r>
              <a:rPr lang="en-ID" dirty="0" err="1">
                <a:latin typeface="Poppins" panose="00000500000000000000" pitchFamily="50" charset="0"/>
                <a:cs typeface="Poppins" panose="00000500000000000000" pitchFamily="50" charset="0"/>
              </a:rPr>
              <a:t>Namun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turun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kembali</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tanggal</a:t>
            </a:r>
            <a:r>
              <a:rPr lang="en-ID" dirty="0">
                <a:latin typeface="Poppins" panose="00000500000000000000" pitchFamily="50" charset="0"/>
                <a:cs typeface="Poppins" panose="00000500000000000000" pitchFamily="50" charset="0"/>
              </a:rPr>
              <a:t> 1 </a:t>
            </a:r>
            <a:r>
              <a:rPr lang="en-ID" dirty="0" err="1">
                <a:latin typeface="Poppins" panose="00000500000000000000" pitchFamily="50" charset="0"/>
                <a:cs typeface="Poppins" panose="00000500000000000000" pitchFamily="50" charset="0"/>
              </a:rPr>
              <a:t>Februari</a:t>
            </a:r>
            <a:r>
              <a:rPr lang="en-ID" dirty="0">
                <a:latin typeface="Poppins" panose="00000500000000000000" pitchFamily="50" charset="0"/>
                <a:cs typeface="Poppins" panose="00000500000000000000" pitchFamily="50" charset="0"/>
              </a:rPr>
              <a:t> 2022.</a:t>
            </a:r>
          </a:p>
        </p:txBody>
      </p:sp>
      <p:cxnSp>
        <p:nvCxnSpPr>
          <p:cNvPr id="5" name="Straight Connector 4">
            <a:extLst>
              <a:ext uri="{FF2B5EF4-FFF2-40B4-BE49-F238E27FC236}">
                <a16:creationId xmlns:a16="http://schemas.microsoft.com/office/drawing/2014/main" id="{896F950A-A078-B7A8-F150-AA0B5FBFD7C6}"/>
              </a:ext>
            </a:extLst>
          </p:cNvPr>
          <p:cNvCxnSpPr>
            <a:cxnSpLocks/>
          </p:cNvCxnSpPr>
          <p:nvPr/>
        </p:nvCxnSpPr>
        <p:spPr>
          <a:xfrm>
            <a:off x="2921324" y="4631651"/>
            <a:ext cx="7588333" cy="0"/>
          </a:xfrm>
          <a:prstGeom prst="line">
            <a:avLst/>
          </a:prstGeom>
        </p:spPr>
        <p:style>
          <a:lnRef idx="3">
            <a:schemeClr val="dk1"/>
          </a:lnRef>
          <a:fillRef idx="0">
            <a:schemeClr val="dk1"/>
          </a:fillRef>
          <a:effectRef idx="2">
            <a:schemeClr val="dk1"/>
          </a:effectRef>
          <a:fontRef idx="minor">
            <a:schemeClr val="tx1"/>
          </a:fontRef>
        </p:style>
      </p:cxnSp>
      <p:pic>
        <p:nvPicPr>
          <p:cNvPr id="6" name="Picture 5" descr="Chart, histogram&#10;&#10;Description automatically generated">
            <a:extLst>
              <a:ext uri="{FF2B5EF4-FFF2-40B4-BE49-F238E27FC236}">
                <a16:creationId xmlns:a16="http://schemas.microsoft.com/office/drawing/2014/main" id="{0C53E623-80C1-C029-D2C0-C9F3B4015772}"/>
              </a:ext>
            </a:extLst>
          </p:cNvPr>
          <p:cNvPicPr>
            <a:picLocks noChangeAspect="1"/>
          </p:cNvPicPr>
          <p:nvPr/>
        </p:nvPicPr>
        <p:blipFill>
          <a:blip r:embed="rId4"/>
          <a:stretch>
            <a:fillRect/>
          </a:stretch>
        </p:blipFill>
        <p:spPr>
          <a:xfrm>
            <a:off x="3471060" y="1198302"/>
            <a:ext cx="6042428" cy="3329517"/>
          </a:xfrm>
          <a:prstGeom prst="rect">
            <a:avLst/>
          </a:prstGeom>
        </p:spPr>
      </p:pic>
    </p:spTree>
    <p:extLst>
      <p:ext uri="{BB962C8B-B14F-4D97-AF65-F5344CB8AC3E}">
        <p14:creationId xmlns:p14="http://schemas.microsoft.com/office/powerpoint/2010/main" val="1845605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18C83BE-FDB6-466C-2B4B-7FE1744AB559}"/>
              </a:ext>
            </a:extLst>
          </p:cNvPr>
          <p:cNvSpPr/>
          <p:nvPr/>
        </p:nvSpPr>
        <p:spPr>
          <a:xfrm>
            <a:off x="3214247" y="86968"/>
            <a:ext cx="3837906" cy="864000"/>
          </a:xfrm>
          <a:prstGeom prst="roundRect">
            <a:avLst/>
          </a:prstGeom>
          <a:gradFill flip="none" rotWithShape="1">
            <a:gsLst>
              <a:gs pos="0">
                <a:srgbClr val="FFAD02"/>
              </a:gs>
              <a:gs pos="100000">
                <a:srgbClr val="05182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id-ID" sz="1800" b="1" dirty="0">
              <a:latin typeface="Lato" panose="020F0502020204030203" pitchFamily="34" charset="0"/>
            </a:endParaRPr>
          </a:p>
        </p:txBody>
      </p:sp>
      <p:sp>
        <p:nvSpPr>
          <p:cNvPr id="3" name="TextBox 2">
            <a:extLst>
              <a:ext uri="{FF2B5EF4-FFF2-40B4-BE49-F238E27FC236}">
                <a16:creationId xmlns:a16="http://schemas.microsoft.com/office/drawing/2014/main" id="{1EE40046-FECA-4671-74A5-91D25B746B0D}"/>
              </a:ext>
            </a:extLst>
          </p:cNvPr>
          <p:cNvSpPr txBox="1"/>
          <p:nvPr/>
        </p:nvSpPr>
        <p:spPr>
          <a:xfrm>
            <a:off x="3323189" y="334302"/>
            <a:ext cx="3620022" cy="369332"/>
          </a:xfrm>
          <a:prstGeom prst="rect">
            <a:avLst/>
          </a:prstGeom>
          <a:noFill/>
        </p:spPr>
        <p:txBody>
          <a:bodyPr wrap="square" rtlCol="0">
            <a:spAutoFit/>
          </a:bodyPr>
          <a:lstStyle/>
          <a:p>
            <a:pPr lvl="0" algn="ctr"/>
            <a:r>
              <a:rPr lang="en-GB" sz="1800" b="1" dirty="0">
                <a:solidFill>
                  <a:schemeClr val="bg1"/>
                </a:solidFill>
                <a:effectLst/>
                <a:latin typeface="Lato" panose="020F0502020204030203" pitchFamily="34" charset="0"/>
                <a:ea typeface="Times New Roman" panose="02020603050405020304" pitchFamily="18" charset="0"/>
              </a:rPr>
              <a:t>Bitcoin price moving average</a:t>
            </a:r>
            <a:endParaRPr lang="en-ID" sz="1800" b="1"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CA42A09-75C1-1DDB-8C15-D5F047298D4C}"/>
              </a:ext>
            </a:extLst>
          </p:cNvPr>
          <p:cNvSpPr txBox="1"/>
          <p:nvPr/>
        </p:nvSpPr>
        <p:spPr>
          <a:xfrm>
            <a:off x="2825999" y="4866897"/>
            <a:ext cx="7778984" cy="1754326"/>
          </a:xfrm>
          <a:prstGeom prst="rect">
            <a:avLst/>
          </a:prstGeom>
          <a:noFill/>
        </p:spPr>
        <p:txBody>
          <a:bodyPr wrap="square" rtlCol="0">
            <a:spAutoFit/>
          </a:bodyPr>
          <a:lstStyle/>
          <a:p>
            <a:pPr algn="just"/>
            <a:r>
              <a:rPr lang="en-ID" dirty="0">
                <a:latin typeface="Poppins" panose="00000500000000000000" pitchFamily="50" charset="0"/>
                <a:cs typeface="Poppins" panose="00000500000000000000" pitchFamily="50" charset="0"/>
              </a:rPr>
              <a:t>Moving average Bitcoin price pada </a:t>
            </a:r>
            <a:r>
              <a:rPr lang="en-ID" dirty="0" err="1">
                <a:latin typeface="Poppins" panose="00000500000000000000" pitchFamily="50" charset="0"/>
                <a:cs typeface="Poppins" panose="00000500000000000000" pitchFamily="50" charset="0"/>
              </a:rPr>
              <a:t>bulan</a:t>
            </a:r>
            <a:r>
              <a:rPr lang="en-ID" dirty="0">
                <a:latin typeface="Poppins" panose="00000500000000000000" pitchFamily="50" charset="0"/>
                <a:cs typeface="Poppins" panose="00000500000000000000" pitchFamily="50" charset="0"/>
              </a:rPr>
              <a:t> September-</a:t>
            </a:r>
            <a:r>
              <a:rPr lang="en-ID" dirty="0" err="1">
                <a:latin typeface="Poppins" panose="00000500000000000000" pitchFamily="50" charset="0"/>
                <a:cs typeface="Poppins" panose="00000500000000000000" pitchFamily="50" charset="0"/>
              </a:rPr>
              <a:t>Februari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menunjukkan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nilai</a:t>
            </a:r>
            <a:r>
              <a:rPr lang="en-ID" dirty="0">
                <a:latin typeface="Poppins" panose="00000500000000000000" pitchFamily="50" charset="0"/>
                <a:cs typeface="Poppins" panose="00000500000000000000" pitchFamily="50" charset="0"/>
              </a:rPr>
              <a:t> RAW </a:t>
            </a:r>
            <a:r>
              <a:rPr lang="en-ID" dirty="0" err="1">
                <a:latin typeface="Poppins" panose="00000500000000000000" pitchFamily="50" charset="0"/>
                <a:cs typeface="Poppins" panose="00000500000000000000" pitchFamily="50" charset="0"/>
              </a:rPr>
              <a:t>awal</a:t>
            </a:r>
            <a:r>
              <a:rPr lang="en-ID" dirty="0">
                <a:latin typeface="Poppins" panose="00000500000000000000" pitchFamily="50" charset="0"/>
                <a:cs typeface="Poppins" panose="00000500000000000000" pitchFamily="50" charset="0"/>
              </a:rPr>
              <a:t> $380.000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fluktuasi</a:t>
            </a:r>
            <a:r>
              <a:rPr lang="en-ID" dirty="0">
                <a:latin typeface="Poppins" panose="00000500000000000000" pitchFamily="50" charset="0"/>
                <a:cs typeface="Poppins" panose="00000500000000000000" pitchFamily="50" charset="0"/>
              </a:rPr>
              <a:t> yang </a:t>
            </a:r>
            <a:r>
              <a:rPr lang="en-ID" dirty="0" err="1">
                <a:latin typeface="Poppins" panose="00000500000000000000" pitchFamily="50" charset="0"/>
                <a:cs typeface="Poppins" panose="00000500000000000000" pitchFamily="50" charset="0"/>
              </a:rPr>
              <a:t>tidak</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stabil</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seperti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turun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hingga</a:t>
            </a:r>
            <a:r>
              <a:rPr lang="en-ID" dirty="0">
                <a:latin typeface="Poppins" panose="00000500000000000000" pitchFamily="50" charset="0"/>
                <a:cs typeface="Poppins" panose="00000500000000000000" pitchFamily="50" charset="0"/>
              </a:rPr>
              <a:t> $50.000 pada September. Moving Average (MA) juga </a:t>
            </a:r>
            <a:r>
              <a:rPr lang="en-ID" dirty="0" err="1">
                <a:latin typeface="Poppins" panose="00000500000000000000" pitchFamily="50" charset="0"/>
                <a:cs typeface="Poppins" panose="00000500000000000000" pitchFamily="50" charset="0"/>
              </a:rPr>
              <a:t>mengalami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penurunan</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Oktober</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hingga</a:t>
            </a:r>
            <a:r>
              <a:rPr lang="en-ID" dirty="0">
                <a:latin typeface="Poppins" panose="00000500000000000000" pitchFamily="50" charset="0"/>
                <a:cs typeface="Poppins" panose="00000500000000000000" pitchFamily="50" charset="0"/>
              </a:rPr>
              <a:t> $300.000 dan naik pada </a:t>
            </a:r>
            <a:r>
              <a:rPr lang="en-ID" dirty="0" err="1">
                <a:latin typeface="Poppins" panose="00000500000000000000" pitchFamily="50" charset="0"/>
                <a:cs typeface="Poppins" panose="00000500000000000000" pitchFamily="50" charset="0"/>
              </a:rPr>
              <a:t>Desember</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mencapai</a:t>
            </a:r>
            <a:r>
              <a:rPr lang="en-ID" dirty="0">
                <a:latin typeface="Poppins" panose="00000500000000000000" pitchFamily="50" charset="0"/>
                <a:cs typeface="Poppins" panose="00000500000000000000" pitchFamily="50" charset="0"/>
              </a:rPr>
              <a:t> $750.000, </a:t>
            </a:r>
            <a:r>
              <a:rPr lang="en-ID" dirty="0" err="1">
                <a:latin typeface="Poppins" panose="00000500000000000000" pitchFamily="50" charset="0"/>
                <a:cs typeface="Poppins" panose="00000500000000000000" pitchFamily="50" charset="0"/>
              </a:rPr>
              <a:t>namun</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Februari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turun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menjadi</a:t>
            </a:r>
            <a:r>
              <a:rPr lang="en-ID" dirty="0">
                <a:latin typeface="Poppins" panose="00000500000000000000" pitchFamily="50" charset="0"/>
                <a:cs typeface="Poppins" panose="00000500000000000000" pitchFamily="50" charset="0"/>
              </a:rPr>
              <a:t> $100.000..</a:t>
            </a:r>
          </a:p>
        </p:txBody>
      </p:sp>
      <p:cxnSp>
        <p:nvCxnSpPr>
          <p:cNvPr id="5" name="Straight Connector 4">
            <a:extLst>
              <a:ext uri="{FF2B5EF4-FFF2-40B4-BE49-F238E27FC236}">
                <a16:creationId xmlns:a16="http://schemas.microsoft.com/office/drawing/2014/main" id="{896F950A-A078-B7A8-F150-AA0B5FBFD7C6}"/>
              </a:ext>
            </a:extLst>
          </p:cNvPr>
          <p:cNvCxnSpPr>
            <a:cxnSpLocks/>
          </p:cNvCxnSpPr>
          <p:nvPr/>
        </p:nvCxnSpPr>
        <p:spPr>
          <a:xfrm>
            <a:off x="2921324" y="4631651"/>
            <a:ext cx="7588333" cy="0"/>
          </a:xfrm>
          <a:prstGeom prst="line">
            <a:avLst/>
          </a:prstGeom>
        </p:spPr>
        <p:style>
          <a:lnRef idx="3">
            <a:schemeClr val="dk1"/>
          </a:lnRef>
          <a:fillRef idx="0">
            <a:schemeClr val="dk1"/>
          </a:fillRef>
          <a:effectRef idx="2">
            <a:schemeClr val="dk1"/>
          </a:effectRef>
          <a:fontRef idx="minor">
            <a:schemeClr val="tx1"/>
          </a:fontRef>
        </p:style>
      </p:cxnSp>
      <p:pic>
        <p:nvPicPr>
          <p:cNvPr id="7" name="Picture 6">
            <a:extLst>
              <a:ext uri="{FF2B5EF4-FFF2-40B4-BE49-F238E27FC236}">
                <a16:creationId xmlns:a16="http://schemas.microsoft.com/office/drawing/2014/main" id="{2DA66A2C-8C21-1E5C-2BC1-745BF6684F48}"/>
              </a:ext>
            </a:extLst>
          </p:cNvPr>
          <p:cNvPicPr>
            <a:picLocks noChangeAspect="1"/>
          </p:cNvPicPr>
          <p:nvPr/>
        </p:nvPicPr>
        <p:blipFill>
          <a:blip r:embed="rId4"/>
          <a:stretch>
            <a:fillRect/>
          </a:stretch>
        </p:blipFill>
        <p:spPr>
          <a:xfrm>
            <a:off x="4022555" y="993765"/>
            <a:ext cx="5841311" cy="3595088"/>
          </a:xfrm>
          <a:prstGeom prst="rect">
            <a:avLst/>
          </a:prstGeom>
        </p:spPr>
      </p:pic>
    </p:spTree>
    <p:extLst>
      <p:ext uri="{BB962C8B-B14F-4D97-AF65-F5344CB8AC3E}">
        <p14:creationId xmlns:p14="http://schemas.microsoft.com/office/powerpoint/2010/main" val="378378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09B418-7267-06CC-4143-6561A811B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253" y="1194929"/>
            <a:ext cx="881627" cy="8816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thereum (ETH) Logo Transparent - PNG File Free Download">
            <a:extLst>
              <a:ext uri="{FF2B5EF4-FFF2-40B4-BE49-F238E27FC236}">
                <a16:creationId xmlns:a16="http://schemas.microsoft.com/office/drawing/2014/main" id="{3F3311AC-5B7A-5386-1150-716CAF39A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325" y="4301837"/>
            <a:ext cx="881627" cy="8816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hiba Inu (SHIB) Logo Transparent - PNG File Free Download">
            <a:extLst>
              <a:ext uri="{FF2B5EF4-FFF2-40B4-BE49-F238E27FC236}">
                <a16:creationId xmlns:a16="http://schemas.microsoft.com/office/drawing/2014/main" id="{404B4D4F-67D8-DC66-6305-CE61AA8218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8438" y="2715374"/>
            <a:ext cx="881628" cy="8816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6C68AA1-3693-3823-2C3E-AABD833549D2}"/>
              </a:ext>
            </a:extLst>
          </p:cNvPr>
          <p:cNvSpPr/>
          <p:nvPr/>
        </p:nvSpPr>
        <p:spPr>
          <a:xfrm>
            <a:off x="3354703" y="111760"/>
            <a:ext cx="2011680" cy="447040"/>
          </a:xfrm>
          <a:prstGeom prst="roundRect">
            <a:avLst/>
          </a:prstGeom>
          <a:gradFill flip="none" rotWithShape="1">
            <a:gsLst>
              <a:gs pos="0">
                <a:srgbClr val="FFAD02"/>
              </a:gs>
              <a:gs pos="100000">
                <a:srgbClr val="05182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Lato" panose="020F0502020204030203" pitchFamily="34" charset="0"/>
              </a:rPr>
              <a:t>Latar</a:t>
            </a:r>
            <a:r>
              <a:rPr lang="en-US" b="1" dirty="0">
                <a:latin typeface="Lato" panose="020F0502020204030203" pitchFamily="34" charset="0"/>
              </a:rPr>
              <a:t> </a:t>
            </a:r>
            <a:r>
              <a:rPr lang="en-US" b="1" dirty="0" err="1">
                <a:latin typeface="Lato" panose="020F0502020204030203" pitchFamily="34" charset="0"/>
              </a:rPr>
              <a:t>Belakang</a:t>
            </a:r>
            <a:endParaRPr lang="id-ID" sz="1800" b="1" dirty="0">
              <a:latin typeface="Lato" panose="020F0502020204030203" pitchFamily="34" charset="0"/>
            </a:endParaRPr>
          </a:p>
        </p:txBody>
      </p:sp>
      <p:cxnSp>
        <p:nvCxnSpPr>
          <p:cNvPr id="5" name="Straight Connector 4">
            <a:extLst>
              <a:ext uri="{FF2B5EF4-FFF2-40B4-BE49-F238E27FC236}">
                <a16:creationId xmlns:a16="http://schemas.microsoft.com/office/drawing/2014/main" id="{51E9C415-10E3-3CAC-411F-778138F6689A}"/>
              </a:ext>
            </a:extLst>
          </p:cNvPr>
          <p:cNvCxnSpPr>
            <a:cxnSpLocks/>
          </p:cNvCxnSpPr>
          <p:nvPr/>
        </p:nvCxnSpPr>
        <p:spPr>
          <a:xfrm>
            <a:off x="4742818" y="1492396"/>
            <a:ext cx="5543488" cy="0"/>
          </a:xfrm>
          <a:prstGeom prst="line">
            <a:avLst/>
          </a:prstGeom>
          <a:ln w="28575"/>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6FD53F38-EF44-858A-FB61-4E02E78FA0F4}"/>
              </a:ext>
            </a:extLst>
          </p:cNvPr>
          <p:cNvSpPr txBox="1"/>
          <p:nvPr/>
        </p:nvSpPr>
        <p:spPr>
          <a:xfrm>
            <a:off x="4663892" y="1187067"/>
            <a:ext cx="5165908" cy="369332"/>
          </a:xfrm>
          <a:prstGeom prst="rect">
            <a:avLst/>
          </a:prstGeom>
          <a:noFill/>
        </p:spPr>
        <p:txBody>
          <a:bodyPr wrap="square" rtlCol="0">
            <a:spAutoFit/>
          </a:bodyPr>
          <a:lstStyle/>
          <a:p>
            <a:r>
              <a:rPr lang="en-US" b="1" spc="300" dirty="0">
                <a:latin typeface="Poppins" panose="00000500000000000000" pitchFamily="50" charset="0"/>
                <a:cs typeface="Poppins" panose="00000500000000000000" pitchFamily="50" charset="0"/>
              </a:rPr>
              <a:t>PERMASALAHAN YANG DIHADAPI</a:t>
            </a:r>
            <a:endParaRPr lang="en-ID" b="1" spc="300" dirty="0">
              <a:latin typeface="Poppins" panose="00000500000000000000" pitchFamily="50" charset="0"/>
              <a:cs typeface="Poppins" panose="00000500000000000000" pitchFamily="50" charset="0"/>
            </a:endParaRPr>
          </a:p>
        </p:txBody>
      </p:sp>
      <p:sp>
        <p:nvSpPr>
          <p:cNvPr id="10" name="TextBox 9">
            <a:extLst>
              <a:ext uri="{FF2B5EF4-FFF2-40B4-BE49-F238E27FC236}">
                <a16:creationId xmlns:a16="http://schemas.microsoft.com/office/drawing/2014/main" id="{C7A48998-5EF6-2E97-0202-125DB6DDA79C}"/>
              </a:ext>
            </a:extLst>
          </p:cNvPr>
          <p:cNvSpPr txBox="1"/>
          <p:nvPr/>
        </p:nvSpPr>
        <p:spPr>
          <a:xfrm>
            <a:off x="4246243" y="2712685"/>
            <a:ext cx="4710893" cy="369332"/>
          </a:xfrm>
          <a:prstGeom prst="rect">
            <a:avLst/>
          </a:prstGeom>
          <a:noFill/>
        </p:spPr>
        <p:txBody>
          <a:bodyPr wrap="square" rtlCol="0">
            <a:spAutoFit/>
          </a:bodyPr>
          <a:lstStyle/>
          <a:p>
            <a:r>
              <a:rPr lang="en-US" b="1" spc="300" dirty="0">
                <a:latin typeface="Poppins" panose="00000500000000000000" pitchFamily="50" charset="0"/>
                <a:cs typeface="Poppins" panose="00000500000000000000" pitchFamily="50" charset="0"/>
              </a:rPr>
              <a:t>DIKARENAKAN</a:t>
            </a:r>
            <a:endParaRPr lang="en-ID" b="1" spc="300" dirty="0">
              <a:latin typeface="Poppins" panose="00000500000000000000" pitchFamily="50" charset="0"/>
              <a:cs typeface="Poppins" panose="00000500000000000000" pitchFamily="50" charset="0"/>
            </a:endParaRPr>
          </a:p>
        </p:txBody>
      </p:sp>
      <p:sp>
        <p:nvSpPr>
          <p:cNvPr id="13" name="TextBox 12">
            <a:extLst>
              <a:ext uri="{FF2B5EF4-FFF2-40B4-BE49-F238E27FC236}">
                <a16:creationId xmlns:a16="http://schemas.microsoft.com/office/drawing/2014/main" id="{C603C146-C21E-6FDF-70E8-812859690529}"/>
              </a:ext>
            </a:extLst>
          </p:cNvPr>
          <p:cNvSpPr txBox="1"/>
          <p:nvPr/>
        </p:nvSpPr>
        <p:spPr>
          <a:xfrm>
            <a:off x="3619253" y="4301834"/>
            <a:ext cx="4710893" cy="369332"/>
          </a:xfrm>
          <a:prstGeom prst="rect">
            <a:avLst/>
          </a:prstGeom>
          <a:noFill/>
        </p:spPr>
        <p:txBody>
          <a:bodyPr wrap="square" rtlCol="0">
            <a:spAutoFit/>
          </a:bodyPr>
          <a:lstStyle/>
          <a:p>
            <a:r>
              <a:rPr lang="en-US" b="1" spc="300" dirty="0">
                <a:latin typeface="Poppins" panose="00000500000000000000" pitchFamily="50" charset="0"/>
                <a:cs typeface="Poppins" panose="00000500000000000000" pitchFamily="50" charset="0"/>
              </a:rPr>
              <a:t>REKOMENDASI</a:t>
            </a:r>
            <a:endParaRPr lang="en-ID" b="1" spc="300" dirty="0">
              <a:latin typeface="Poppins" panose="00000500000000000000" pitchFamily="50" charset="0"/>
              <a:cs typeface="Poppins" panose="00000500000000000000" pitchFamily="50" charset="0"/>
            </a:endParaRPr>
          </a:p>
        </p:txBody>
      </p:sp>
      <p:sp>
        <p:nvSpPr>
          <p:cNvPr id="16" name="TextBox 15">
            <a:extLst>
              <a:ext uri="{FF2B5EF4-FFF2-40B4-BE49-F238E27FC236}">
                <a16:creationId xmlns:a16="http://schemas.microsoft.com/office/drawing/2014/main" id="{1A7B33EB-75EE-7891-636D-D191CB2E14C1}"/>
              </a:ext>
            </a:extLst>
          </p:cNvPr>
          <p:cNvSpPr txBox="1"/>
          <p:nvPr/>
        </p:nvSpPr>
        <p:spPr>
          <a:xfrm>
            <a:off x="4663892" y="1593951"/>
            <a:ext cx="5622414" cy="738664"/>
          </a:xfrm>
          <a:prstGeom prst="rect">
            <a:avLst/>
          </a:prstGeom>
          <a:noFill/>
        </p:spPr>
        <p:txBody>
          <a:bodyPr wrap="square" rtlCol="0">
            <a:spAutoFit/>
          </a:bodyPr>
          <a:lstStyle/>
          <a:p>
            <a:pPr algn="just"/>
            <a:r>
              <a:rPr lang="en-ID" sz="1400" b="0" i="0" dirty="0">
                <a:effectLst/>
                <a:latin typeface="Poppins" panose="00000500000000000000" pitchFamily="50" charset="0"/>
                <a:cs typeface="Poppins" panose="00000500000000000000" pitchFamily="50" charset="0"/>
              </a:rPr>
              <a:t>Nilai </a:t>
            </a:r>
            <a:r>
              <a:rPr lang="en-ID" sz="1400" b="0" i="0" dirty="0" err="1">
                <a:effectLst/>
                <a:latin typeface="Poppins" panose="00000500000000000000" pitchFamily="50" charset="0"/>
                <a:cs typeface="Poppins" panose="00000500000000000000" pitchFamily="50" charset="0"/>
              </a:rPr>
              <a:t>mata</a:t>
            </a:r>
            <a:r>
              <a:rPr lang="en-ID" sz="1400" b="0" i="0" dirty="0">
                <a:effectLst/>
                <a:latin typeface="Poppins" panose="00000500000000000000" pitchFamily="50" charset="0"/>
                <a:cs typeface="Poppins" panose="00000500000000000000" pitchFamily="50" charset="0"/>
              </a:rPr>
              <a:t> uang </a:t>
            </a:r>
            <a:r>
              <a:rPr lang="en-ID" sz="1400" b="0" i="0" dirty="0" err="1">
                <a:effectLst/>
                <a:latin typeface="Poppins" panose="00000500000000000000" pitchFamily="50" charset="0"/>
                <a:cs typeface="Poppins" panose="00000500000000000000" pitchFamily="50" charset="0"/>
              </a:rPr>
              <a:t>kripto</a:t>
            </a:r>
            <a:r>
              <a:rPr lang="en-ID" sz="1400" b="0" i="0" dirty="0">
                <a:effectLst/>
                <a:latin typeface="Poppins" panose="00000500000000000000" pitchFamily="50" charset="0"/>
                <a:cs typeface="Poppins" panose="00000500000000000000" pitchFamily="50" charset="0"/>
              </a:rPr>
              <a:t> </a:t>
            </a:r>
            <a:r>
              <a:rPr lang="en-ID" sz="1400" b="0" i="0" dirty="0" err="1">
                <a:effectLst/>
                <a:latin typeface="Poppins" panose="00000500000000000000" pitchFamily="50" charset="0"/>
                <a:cs typeface="Poppins" panose="00000500000000000000" pitchFamily="50" charset="0"/>
              </a:rPr>
              <a:t>seringkali</a:t>
            </a:r>
            <a:r>
              <a:rPr lang="en-ID" sz="1400" b="0" i="0" dirty="0">
                <a:effectLst/>
                <a:latin typeface="Poppins" panose="00000500000000000000" pitchFamily="50" charset="0"/>
                <a:cs typeface="Poppins" panose="00000500000000000000" pitchFamily="50" charset="0"/>
              </a:rPr>
              <a:t> </a:t>
            </a:r>
            <a:r>
              <a:rPr lang="en-ID" sz="1400" b="0" i="0" u="sng" dirty="0" err="1">
                <a:effectLst/>
                <a:latin typeface="Poppins" panose="00000500000000000000" pitchFamily="50" charset="0"/>
                <a:cs typeface="Poppins" panose="00000500000000000000" pitchFamily="50" charset="0"/>
              </a:rPr>
              <a:t>tidak</a:t>
            </a:r>
            <a:r>
              <a:rPr lang="en-ID" sz="1400" b="0" i="0" u="sng" dirty="0">
                <a:effectLst/>
                <a:latin typeface="Poppins" panose="00000500000000000000" pitchFamily="50" charset="0"/>
                <a:cs typeface="Poppins" panose="00000500000000000000" pitchFamily="50" charset="0"/>
              </a:rPr>
              <a:t> </a:t>
            </a:r>
            <a:r>
              <a:rPr lang="en-ID" sz="1400" b="0" i="0" u="sng" dirty="0" err="1">
                <a:effectLst/>
                <a:latin typeface="Poppins" panose="00000500000000000000" pitchFamily="50" charset="0"/>
                <a:cs typeface="Poppins" panose="00000500000000000000" pitchFamily="50" charset="0"/>
              </a:rPr>
              <a:t>stabil</a:t>
            </a:r>
            <a:r>
              <a:rPr lang="en-ID" sz="1400" b="0" i="0" dirty="0">
                <a:effectLst/>
                <a:latin typeface="Poppins" panose="00000500000000000000" pitchFamily="50" charset="0"/>
                <a:cs typeface="Poppins" panose="00000500000000000000" pitchFamily="50" charset="0"/>
              </a:rPr>
              <a:t> dan </a:t>
            </a:r>
            <a:r>
              <a:rPr lang="en-ID" sz="1400" b="0" i="0" dirty="0" err="1">
                <a:effectLst/>
                <a:latin typeface="Poppins" panose="00000500000000000000" pitchFamily="50" charset="0"/>
                <a:cs typeface="Poppins" panose="00000500000000000000" pitchFamily="50" charset="0"/>
              </a:rPr>
              <a:t>dapat</a:t>
            </a:r>
            <a:r>
              <a:rPr lang="en-ID" sz="1400" b="0" i="0" dirty="0">
                <a:effectLst/>
                <a:latin typeface="Poppins" panose="00000500000000000000" pitchFamily="50" charset="0"/>
                <a:cs typeface="Poppins" panose="00000500000000000000" pitchFamily="50" charset="0"/>
              </a:rPr>
              <a:t> </a:t>
            </a:r>
            <a:r>
              <a:rPr lang="en-ID" sz="1400" b="0" i="0" dirty="0" err="1">
                <a:effectLst/>
                <a:latin typeface="Poppins" panose="00000500000000000000" pitchFamily="50" charset="0"/>
                <a:cs typeface="Poppins" panose="00000500000000000000" pitchFamily="50" charset="0"/>
              </a:rPr>
              <a:t>berfluktuasi</a:t>
            </a:r>
            <a:r>
              <a:rPr lang="en-ID" sz="1400" b="0" i="0" dirty="0">
                <a:effectLst/>
                <a:latin typeface="Poppins" panose="00000500000000000000" pitchFamily="50" charset="0"/>
                <a:cs typeface="Poppins" panose="00000500000000000000" pitchFamily="50" charset="0"/>
              </a:rPr>
              <a:t> </a:t>
            </a:r>
            <a:r>
              <a:rPr lang="en-ID" sz="1400" b="0" i="0" dirty="0" err="1">
                <a:effectLst/>
                <a:latin typeface="Poppins" panose="00000500000000000000" pitchFamily="50" charset="0"/>
                <a:cs typeface="Poppins" panose="00000500000000000000" pitchFamily="50" charset="0"/>
              </a:rPr>
              <a:t>secara</a:t>
            </a:r>
            <a:r>
              <a:rPr lang="en-ID" sz="1400" b="0" i="0" dirty="0">
                <a:effectLst/>
                <a:latin typeface="Poppins" panose="00000500000000000000" pitchFamily="50" charset="0"/>
                <a:cs typeface="Poppins" panose="00000500000000000000" pitchFamily="50" charset="0"/>
              </a:rPr>
              <a:t> </a:t>
            </a:r>
            <a:r>
              <a:rPr lang="en-ID" sz="1400" b="0" i="0" dirty="0" err="1">
                <a:effectLst/>
                <a:latin typeface="Poppins" panose="00000500000000000000" pitchFamily="50" charset="0"/>
                <a:cs typeface="Poppins" panose="00000500000000000000" pitchFamily="50" charset="0"/>
              </a:rPr>
              <a:t>signifikan</a:t>
            </a:r>
            <a:r>
              <a:rPr lang="en-ID" sz="1400" b="0" i="0" dirty="0">
                <a:effectLst/>
                <a:latin typeface="Poppins" panose="00000500000000000000" pitchFamily="50" charset="0"/>
                <a:cs typeface="Poppins" panose="00000500000000000000" pitchFamily="50" charset="0"/>
              </a:rPr>
              <a:t> </a:t>
            </a:r>
            <a:r>
              <a:rPr lang="en-ID" sz="1400" b="0" i="0" dirty="0" err="1">
                <a:effectLst/>
                <a:latin typeface="Poppins" panose="00000500000000000000" pitchFamily="50" charset="0"/>
                <a:cs typeface="Poppins" panose="00000500000000000000" pitchFamily="50" charset="0"/>
              </a:rPr>
              <a:t>dalam</a:t>
            </a:r>
            <a:r>
              <a:rPr lang="en-ID" sz="1400" b="0" i="0" dirty="0">
                <a:effectLst/>
                <a:latin typeface="Poppins" panose="00000500000000000000" pitchFamily="50" charset="0"/>
                <a:cs typeface="Poppins" panose="00000500000000000000" pitchFamily="50" charset="0"/>
              </a:rPr>
              <a:t> </a:t>
            </a:r>
            <a:r>
              <a:rPr lang="en-ID" sz="1400" b="0" i="0" dirty="0" err="1">
                <a:effectLst/>
                <a:latin typeface="Poppins" panose="00000500000000000000" pitchFamily="50" charset="0"/>
                <a:cs typeface="Poppins" panose="00000500000000000000" pitchFamily="50" charset="0"/>
              </a:rPr>
              <a:t>waktu</a:t>
            </a:r>
            <a:r>
              <a:rPr lang="en-ID" sz="1400" b="0" i="0" dirty="0">
                <a:effectLst/>
                <a:latin typeface="Poppins" panose="00000500000000000000" pitchFamily="50" charset="0"/>
                <a:cs typeface="Poppins" panose="00000500000000000000" pitchFamily="50" charset="0"/>
              </a:rPr>
              <a:t> </a:t>
            </a:r>
            <a:r>
              <a:rPr lang="en-ID" sz="1400" b="0" i="0" dirty="0" err="1">
                <a:effectLst/>
                <a:latin typeface="Poppins" panose="00000500000000000000" pitchFamily="50" charset="0"/>
                <a:cs typeface="Poppins" panose="00000500000000000000" pitchFamily="50" charset="0"/>
              </a:rPr>
              <a:t>singkat</a:t>
            </a:r>
            <a:r>
              <a:rPr lang="en-ID" sz="1400" b="0" i="0" dirty="0">
                <a:effectLst/>
                <a:latin typeface="Poppins" panose="00000500000000000000" pitchFamily="50" charset="0"/>
                <a:cs typeface="Poppins" panose="00000500000000000000" pitchFamily="50" charset="0"/>
              </a:rPr>
              <a:t>, yang </a:t>
            </a:r>
            <a:r>
              <a:rPr lang="en-ID" sz="1400" b="0" i="0" dirty="0" err="1">
                <a:effectLst/>
                <a:latin typeface="Poppins" panose="00000500000000000000" pitchFamily="50" charset="0"/>
                <a:cs typeface="Poppins" panose="00000500000000000000" pitchFamily="50" charset="0"/>
              </a:rPr>
              <a:t>dapat</a:t>
            </a:r>
            <a:r>
              <a:rPr lang="en-ID" sz="1400" b="0" i="0" dirty="0">
                <a:effectLst/>
                <a:latin typeface="Poppins" panose="00000500000000000000" pitchFamily="50" charset="0"/>
                <a:cs typeface="Poppins" panose="00000500000000000000" pitchFamily="50" charset="0"/>
              </a:rPr>
              <a:t> </a:t>
            </a:r>
            <a:r>
              <a:rPr lang="en-ID" sz="1400" b="0" i="0" u="sng" dirty="0" err="1">
                <a:effectLst/>
                <a:latin typeface="Poppins" panose="00000500000000000000" pitchFamily="50" charset="0"/>
                <a:cs typeface="Poppins" panose="00000500000000000000" pitchFamily="50" charset="0"/>
              </a:rPr>
              <a:t>mengakibatkan</a:t>
            </a:r>
            <a:r>
              <a:rPr lang="en-ID" sz="1400" b="0" i="0" u="sng" dirty="0">
                <a:effectLst/>
                <a:latin typeface="Poppins" panose="00000500000000000000" pitchFamily="50" charset="0"/>
                <a:cs typeface="Poppins" panose="00000500000000000000" pitchFamily="50" charset="0"/>
              </a:rPr>
              <a:t> </a:t>
            </a:r>
            <a:r>
              <a:rPr lang="en-ID" sz="1400" b="0" i="0" u="sng" dirty="0" err="1">
                <a:effectLst/>
                <a:latin typeface="Poppins" panose="00000500000000000000" pitchFamily="50" charset="0"/>
                <a:cs typeface="Poppins" panose="00000500000000000000" pitchFamily="50" charset="0"/>
              </a:rPr>
              <a:t>kerugian</a:t>
            </a:r>
            <a:r>
              <a:rPr lang="en-ID" sz="1400" b="0" i="0" dirty="0">
                <a:effectLst/>
                <a:latin typeface="Poppins" panose="00000500000000000000" pitchFamily="50" charset="0"/>
                <a:cs typeface="Poppins" panose="00000500000000000000" pitchFamily="50" charset="0"/>
              </a:rPr>
              <a:t> </a:t>
            </a:r>
            <a:r>
              <a:rPr lang="en-ID" sz="1400" b="0" i="0" dirty="0" err="1">
                <a:effectLst/>
                <a:latin typeface="Poppins" panose="00000500000000000000" pitchFamily="50" charset="0"/>
                <a:cs typeface="Poppins" panose="00000500000000000000" pitchFamily="50" charset="0"/>
              </a:rPr>
              <a:t>bagi</a:t>
            </a:r>
            <a:r>
              <a:rPr lang="en-ID" sz="1400" b="0" i="0" dirty="0">
                <a:effectLst/>
                <a:latin typeface="Poppins" panose="00000500000000000000" pitchFamily="50" charset="0"/>
                <a:cs typeface="Poppins" panose="00000500000000000000" pitchFamily="50" charset="0"/>
              </a:rPr>
              <a:t> para investor</a:t>
            </a:r>
            <a:endParaRPr lang="en-ID" sz="1400" dirty="0">
              <a:latin typeface="Poppins" panose="00000500000000000000" pitchFamily="50" charset="0"/>
              <a:cs typeface="Poppins" panose="00000500000000000000" pitchFamily="50" charset="0"/>
            </a:endParaRPr>
          </a:p>
        </p:txBody>
      </p:sp>
      <p:sp>
        <p:nvSpPr>
          <p:cNvPr id="7" name="TextBox 6">
            <a:extLst>
              <a:ext uri="{FF2B5EF4-FFF2-40B4-BE49-F238E27FC236}">
                <a16:creationId xmlns:a16="http://schemas.microsoft.com/office/drawing/2014/main" id="{0105F956-6C73-7039-EAF8-7201894CF018}"/>
              </a:ext>
            </a:extLst>
          </p:cNvPr>
          <p:cNvSpPr txBox="1"/>
          <p:nvPr/>
        </p:nvSpPr>
        <p:spPr>
          <a:xfrm>
            <a:off x="4246243" y="3072895"/>
            <a:ext cx="5592521" cy="954107"/>
          </a:xfrm>
          <a:prstGeom prst="rect">
            <a:avLst/>
          </a:prstGeom>
          <a:noFill/>
        </p:spPr>
        <p:txBody>
          <a:bodyPr wrap="square" rtlCol="0">
            <a:spAutoFit/>
          </a:bodyPr>
          <a:lstStyle/>
          <a:p>
            <a:pPr algn="just"/>
            <a:r>
              <a:rPr lang="en-ID" sz="1400" dirty="0" err="1">
                <a:latin typeface="Poppins" panose="00000500000000000000" pitchFamily="50" charset="0"/>
                <a:cs typeface="Poppins" panose="00000500000000000000" pitchFamily="50" charset="0"/>
              </a:rPr>
              <a:t>Kurangnya</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pengalaman</a:t>
            </a:r>
            <a:r>
              <a:rPr lang="en-ID" sz="1400" dirty="0">
                <a:latin typeface="Poppins" panose="00000500000000000000" pitchFamily="50" charset="0"/>
                <a:cs typeface="Poppins" panose="00000500000000000000" pitchFamily="50" charset="0"/>
              </a:rPr>
              <a:t> dan </a:t>
            </a:r>
            <a:r>
              <a:rPr lang="en-ID" sz="1400" dirty="0" err="1">
                <a:latin typeface="Poppins" panose="00000500000000000000" pitchFamily="50" charset="0"/>
                <a:cs typeface="Poppins" panose="00000500000000000000" pitchFamily="50" charset="0"/>
              </a:rPr>
              <a:t>pengetahuan</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dalam</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membaca</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riwayat</a:t>
            </a:r>
            <a:r>
              <a:rPr lang="en-ID" sz="1400" dirty="0">
                <a:latin typeface="Poppins" panose="00000500000000000000" pitchFamily="50" charset="0"/>
                <a:cs typeface="Poppins" panose="00000500000000000000" pitchFamily="50" charset="0"/>
              </a:rPr>
              <a:t> (history) </a:t>
            </a:r>
            <a:r>
              <a:rPr lang="en-ID" sz="1400" dirty="0" err="1">
                <a:latin typeface="Poppins" panose="00000500000000000000" pitchFamily="50" charset="0"/>
                <a:cs typeface="Poppins" panose="00000500000000000000" pitchFamily="50" charset="0"/>
              </a:rPr>
              <a:t>dari</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mata</a:t>
            </a:r>
            <a:r>
              <a:rPr lang="en-ID" sz="1400" dirty="0">
                <a:latin typeface="Poppins" panose="00000500000000000000" pitchFamily="50" charset="0"/>
                <a:cs typeface="Poppins" panose="00000500000000000000" pitchFamily="50" charset="0"/>
              </a:rPr>
              <a:t> uang </a:t>
            </a:r>
            <a:r>
              <a:rPr lang="en-ID" sz="1400" dirty="0" err="1">
                <a:latin typeface="Poppins" panose="00000500000000000000" pitchFamily="50" charset="0"/>
                <a:cs typeface="Poppins" panose="00000500000000000000" pitchFamily="50" charset="0"/>
              </a:rPr>
              <a:t>kripto</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dapat</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menyebabkan</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kesulitan</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dalam</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memahami</a:t>
            </a:r>
            <a:r>
              <a:rPr lang="en-ID" sz="1400" dirty="0">
                <a:latin typeface="Poppins" panose="00000500000000000000" pitchFamily="50" charset="0"/>
                <a:cs typeface="Poppins" panose="00000500000000000000" pitchFamily="50" charset="0"/>
              </a:rPr>
              <a:t> dan </a:t>
            </a:r>
            <a:r>
              <a:rPr lang="en-ID" sz="1400" dirty="0" err="1">
                <a:latin typeface="Poppins" panose="00000500000000000000" pitchFamily="50" charset="0"/>
                <a:cs typeface="Poppins" panose="00000500000000000000" pitchFamily="50" charset="0"/>
              </a:rPr>
              <a:t>merespons</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perubahan</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nilai</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mata</a:t>
            </a:r>
            <a:r>
              <a:rPr lang="en-ID" sz="1400" dirty="0">
                <a:latin typeface="Poppins" panose="00000500000000000000" pitchFamily="50" charset="0"/>
                <a:cs typeface="Poppins" panose="00000500000000000000" pitchFamily="50" charset="0"/>
              </a:rPr>
              <a:t> uang </a:t>
            </a:r>
            <a:r>
              <a:rPr lang="en-ID" sz="1400" dirty="0" err="1">
                <a:latin typeface="Poppins" panose="00000500000000000000" pitchFamily="50" charset="0"/>
                <a:cs typeface="Poppins" panose="00000500000000000000" pitchFamily="50" charset="0"/>
              </a:rPr>
              <a:t>kripto</a:t>
            </a:r>
            <a:r>
              <a:rPr lang="en-ID" sz="1400" dirty="0">
                <a:latin typeface="Poppins" panose="00000500000000000000" pitchFamily="50" charset="0"/>
                <a:cs typeface="Poppins" panose="00000500000000000000" pitchFamily="50" charset="0"/>
              </a:rPr>
              <a:t>.</a:t>
            </a:r>
          </a:p>
        </p:txBody>
      </p:sp>
      <p:cxnSp>
        <p:nvCxnSpPr>
          <p:cNvPr id="8" name="Straight Connector 7">
            <a:extLst>
              <a:ext uri="{FF2B5EF4-FFF2-40B4-BE49-F238E27FC236}">
                <a16:creationId xmlns:a16="http://schemas.microsoft.com/office/drawing/2014/main" id="{61A7C524-0216-0D07-CD7B-009317561F05}"/>
              </a:ext>
            </a:extLst>
          </p:cNvPr>
          <p:cNvCxnSpPr>
            <a:cxnSpLocks/>
          </p:cNvCxnSpPr>
          <p:nvPr/>
        </p:nvCxnSpPr>
        <p:spPr>
          <a:xfrm>
            <a:off x="4333243" y="2994121"/>
            <a:ext cx="5543488"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31CF16E7-D69A-4E18-562B-7F712F91CE7B}"/>
              </a:ext>
            </a:extLst>
          </p:cNvPr>
          <p:cNvCxnSpPr>
            <a:cxnSpLocks/>
          </p:cNvCxnSpPr>
          <p:nvPr/>
        </p:nvCxnSpPr>
        <p:spPr>
          <a:xfrm>
            <a:off x="3708645" y="4590142"/>
            <a:ext cx="5543488" cy="0"/>
          </a:xfrm>
          <a:prstGeom prst="line">
            <a:avLst/>
          </a:prstGeom>
          <a:ln w="28575"/>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0402C16A-1E85-EB05-5A15-A5E86EADC124}"/>
              </a:ext>
            </a:extLst>
          </p:cNvPr>
          <p:cNvSpPr txBox="1"/>
          <p:nvPr/>
        </p:nvSpPr>
        <p:spPr>
          <a:xfrm>
            <a:off x="3619252" y="4688952"/>
            <a:ext cx="5592521" cy="954107"/>
          </a:xfrm>
          <a:prstGeom prst="rect">
            <a:avLst/>
          </a:prstGeom>
          <a:noFill/>
        </p:spPr>
        <p:txBody>
          <a:bodyPr wrap="square" rtlCol="0">
            <a:spAutoFit/>
          </a:bodyPr>
          <a:lstStyle/>
          <a:p>
            <a:pPr algn="just"/>
            <a:r>
              <a:rPr lang="en-ID" sz="1400" dirty="0" err="1">
                <a:latin typeface="Poppins" panose="00000500000000000000" pitchFamily="50" charset="0"/>
                <a:cs typeface="Poppins" panose="00000500000000000000" pitchFamily="50" charset="0"/>
              </a:rPr>
              <a:t>Pentingnya</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visualisasi</a:t>
            </a:r>
            <a:r>
              <a:rPr lang="en-ID" sz="1400" dirty="0">
                <a:latin typeface="Poppins" panose="00000500000000000000" pitchFamily="50" charset="0"/>
                <a:cs typeface="Poppins" panose="00000500000000000000" pitchFamily="50" charset="0"/>
              </a:rPr>
              <a:t> data </a:t>
            </a:r>
            <a:r>
              <a:rPr lang="en-ID" sz="1400" dirty="0" err="1">
                <a:latin typeface="Poppins" panose="00000500000000000000" pitchFamily="50" charset="0"/>
                <a:cs typeface="Poppins" panose="00000500000000000000" pitchFamily="50" charset="0"/>
              </a:rPr>
              <a:t>dalam</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membaca</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riwayat</a:t>
            </a:r>
            <a:r>
              <a:rPr lang="en-ID" sz="1400" dirty="0">
                <a:latin typeface="Poppins" panose="00000500000000000000" pitchFamily="50" charset="0"/>
                <a:cs typeface="Poppins" panose="00000500000000000000" pitchFamily="50" charset="0"/>
              </a:rPr>
              <a:t> (history) </a:t>
            </a:r>
            <a:r>
              <a:rPr lang="en-ID" sz="1400" dirty="0" err="1">
                <a:latin typeface="Poppins" panose="00000500000000000000" pitchFamily="50" charset="0"/>
                <a:cs typeface="Poppins" panose="00000500000000000000" pitchFamily="50" charset="0"/>
              </a:rPr>
              <a:t>mata</a:t>
            </a:r>
            <a:r>
              <a:rPr lang="en-ID" sz="1400" dirty="0">
                <a:latin typeface="Poppins" panose="00000500000000000000" pitchFamily="50" charset="0"/>
                <a:cs typeface="Poppins" panose="00000500000000000000" pitchFamily="50" charset="0"/>
              </a:rPr>
              <a:t> uang </a:t>
            </a:r>
            <a:r>
              <a:rPr lang="en-ID" sz="1400" dirty="0" err="1">
                <a:latin typeface="Poppins" panose="00000500000000000000" pitchFamily="50" charset="0"/>
                <a:cs typeface="Poppins" panose="00000500000000000000" pitchFamily="50" charset="0"/>
              </a:rPr>
              <a:t>kripto</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bertujuan</a:t>
            </a:r>
            <a:r>
              <a:rPr lang="en-ID" sz="1400" dirty="0">
                <a:latin typeface="Poppins" panose="00000500000000000000" pitchFamily="50" charset="0"/>
                <a:cs typeface="Poppins" panose="00000500000000000000" pitchFamily="50" charset="0"/>
              </a:rPr>
              <a:t> agar investor </a:t>
            </a:r>
            <a:r>
              <a:rPr lang="en-ID" sz="1400" dirty="0" err="1">
                <a:latin typeface="Poppins" panose="00000500000000000000" pitchFamily="50" charset="0"/>
                <a:cs typeface="Poppins" panose="00000500000000000000" pitchFamily="50" charset="0"/>
              </a:rPr>
              <a:t>dapat</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memahami</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informasi</a:t>
            </a:r>
            <a:r>
              <a:rPr lang="en-ID" sz="1400" dirty="0">
                <a:latin typeface="Poppins" panose="00000500000000000000" pitchFamily="50" charset="0"/>
                <a:cs typeface="Poppins" panose="00000500000000000000" pitchFamily="50" charset="0"/>
              </a:rPr>
              <a:t> yang </a:t>
            </a:r>
            <a:r>
              <a:rPr lang="en-ID" sz="1400" dirty="0" err="1">
                <a:latin typeface="Poppins" panose="00000500000000000000" pitchFamily="50" charset="0"/>
                <a:cs typeface="Poppins" panose="00000500000000000000" pitchFamily="50" charset="0"/>
              </a:rPr>
              <a:t>kompleks</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secara</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lebih</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mudah</a:t>
            </a:r>
            <a:r>
              <a:rPr lang="en-ID" sz="1400" dirty="0">
                <a:latin typeface="Poppins" panose="00000500000000000000" pitchFamily="50" charset="0"/>
                <a:cs typeface="Poppins" panose="00000500000000000000" pitchFamily="50" charset="0"/>
              </a:rPr>
              <a:t> dan </a:t>
            </a:r>
            <a:r>
              <a:rPr lang="en-ID" sz="1400" dirty="0" err="1">
                <a:latin typeface="Poppins" panose="00000500000000000000" pitchFamily="50" charset="0"/>
                <a:cs typeface="Poppins" panose="00000500000000000000" pitchFamily="50" charset="0"/>
              </a:rPr>
              <a:t>meminimalisir</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risiko</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kerugian</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dalam</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kegiatan</a:t>
            </a:r>
            <a:r>
              <a:rPr lang="en-ID" sz="1400" dirty="0">
                <a:latin typeface="Poppins" panose="00000500000000000000" pitchFamily="50" charset="0"/>
                <a:cs typeface="Poppins" panose="00000500000000000000" pitchFamily="50" charset="0"/>
              </a:rPr>
              <a:t> </a:t>
            </a:r>
            <a:r>
              <a:rPr lang="en-ID" sz="1400" dirty="0" err="1">
                <a:latin typeface="Poppins" panose="00000500000000000000" pitchFamily="50" charset="0"/>
                <a:cs typeface="Poppins" panose="00000500000000000000" pitchFamily="50" charset="0"/>
              </a:rPr>
              <a:t>investasi</a:t>
            </a:r>
            <a:endParaRPr lang="en-ID" sz="1400" dirty="0">
              <a:latin typeface="Poppins" panose="00000500000000000000" pitchFamily="50" charset="0"/>
              <a:cs typeface="Poppins" panose="00000500000000000000" pitchFamily="50" charset="0"/>
            </a:endParaRPr>
          </a:p>
        </p:txBody>
      </p:sp>
      <p:pic>
        <p:nvPicPr>
          <p:cNvPr id="14" name="Picture 13" descr="A person using a computer&#10;&#10;Description automatically generated with low confidence">
            <a:extLst>
              <a:ext uri="{FF2B5EF4-FFF2-40B4-BE49-F238E27FC236}">
                <a16:creationId xmlns:a16="http://schemas.microsoft.com/office/drawing/2014/main" id="{393E1DBF-87FE-7EC8-648B-8154CF55C3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2133" y="4752236"/>
            <a:ext cx="2641281" cy="1760854"/>
          </a:xfrm>
          <a:prstGeom prst="rect">
            <a:avLst/>
          </a:prstGeom>
        </p:spPr>
      </p:pic>
      <p:pic>
        <p:nvPicPr>
          <p:cNvPr id="15" name="Picture 14" descr="Chart&#10;&#10;Description automatically generated">
            <a:extLst>
              <a:ext uri="{FF2B5EF4-FFF2-40B4-BE49-F238E27FC236}">
                <a16:creationId xmlns:a16="http://schemas.microsoft.com/office/drawing/2014/main" id="{D97A13F9-1E85-1534-1D92-0F50EACA27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25596" y="2370167"/>
            <a:ext cx="1767818" cy="2209773"/>
          </a:xfrm>
          <a:prstGeom prst="rect">
            <a:avLst/>
          </a:prstGeom>
        </p:spPr>
      </p:pic>
    </p:spTree>
    <p:extLst>
      <p:ext uri="{BB962C8B-B14F-4D97-AF65-F5344CB8AC3E}">
        <p14:creationId xmlns:p14="http://schemas.microsoft.com/office/powerpoint/2010/main" val="71841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18C83BE-FDB6-466C-2B4B-7FE1744AB559}"/>
              </a:ext>
            </a:extLst>
          </p:cNvPr>
          <p:cNvSpPr/>
          <p:nvPr/>
        </p:nvSpPr>
        <p:spPr>
          <a:xfrm>
            <a:off x="3214247" y="86968"/>
            <a:ext cx="3837906" cy="864000"/>
          </a:xfrm>
          <a:prstGeom prst="roundRect">
            <a:avLst/>
          </a:prstGeom>
          <a:gradFill flip="none" rotWithShape="1">
            <a:gsLst>
              <a:gs pos="0">
                <a:srgbClr val="FFAD02"/>
              </a:gs>
              <a:gs pos="100000">
                <a:srgbClr val="05182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id-ID" sz="1800" b="1" dirty="0">
              <a:latin typeface="Lato" panose="020F0502020204030203" pitchFamily="34" charset="0"/>
            </a:endParaRPr>
          </a:p>
        </p:txBody>
      </p:sp>
      <p:sp>
        <p:nvSpPr>
          <p:cNvPr id="3" name="TextBox 2">
            <a:extLst>
              <a:ext uri="{FF2B5EF4-FFF2-40B4-BE49-F238E27FC236}">
                <a16:creationId xmlns:a16="http://schemas.microsoft.com/office/drawing/2014/main" id="{1EE40046-FECA-4671-74A5-91D25B746B0D}"/>
              </a:ext>
            </a:extLst>
          </p:cNvPr>
          <p:cNvSpPr txBox="1"/>
          <p:nvPr/>
        </p:nvSpPr>
        <p:spPr>
          <a:xfrm>
            <a:off x="3323189" y="334302"/>
            <a:ext cx="3620022" cy="369332"/>
          </a:xfrm>
          <a:prstGeom prst="rect">
            <a:avLst/>
          </a:prstGeom>
          <a:noFill/>
        </p:spPr>
        <p:txBody>
          <a:bodyPr wrap="square" rtlCol="0">
            <a:spAutoFit/>
          </a:bodyPr>
          <a:lstStyle/>
          <a:p>
            <a:pPr lvl="0" algn="just">
              <a:tabLst>
                <a:tab pos="457200" algn="l"/>
                <a:tab pos="457200" algn="l"/>
              </a:tabLst>
            </a:pPr>
            <a:r>
              <a:rPr lang="en-GB" sz="1800" b="1"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rPr>
              <a:t>Ethereum Price Moving Average</a:t>
            </a:r>
            <a:endParaRPr lang="en-ID" sz="1800" b="1" dirty="0">
              <a:solidFill>
                <a:schemeClr val="bg1"/>
              </a:solidFill>
              <a:effectLst/>
              <a:latin typeface="Lato" panose="020F0502020204030203"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CA42A09-75C1-1DDB-8C15-D5F047298D4C}"/>
              </a:ext>
            </a:extLst>
          </p:cNvPr>
          <p:cNvSpPr txBox="1"/>
          <p:nvPr/>
        </p:nvSpPr>
        <p:spPr>
          <a:xfrm>
            <a:off x="2825999" y="4779215"/>
            <a:ext cx="7778984" cy="2031325"/>
          </a:xfrm>
          <a:prstGeom prst="rect">
            <a:avLst/>
          </a:prstGeom>
          <a:noFill/>
        </p:spPr>
        <p:txBody>
          <a:bodyPr wrap="square" rtlCol="0">
            <a:spAutoFit/>
          </a:bodyPr>
          <a:lstStyle/>
          <a:p>
            <a:pPr algn="just"/>
            <a:r>
              <a:rPr lang="en-ID" dirty="0">
                <a:latin typeface="Poppins" panose="00000500000000000000" pitchFamily="50" charset="0"/>
                <a:cs typeface="Poppins" panose="00000500000000000000" pitchFamily="50" charset="0"/>
              </a:rPr>
              <a:t>Pada </a:t>
            </a:r>
            <a:r>
              <a:rPr lang="en-ID" dirty="0" err="1">
                <a:latin typeface="Poppins" panose="00000500000000000000" pitchFamily="50" charset="0"/>
                <a:cs typeface="Poppins" panose="00000500000000000000" pitchFamily="50" charset="0"/>
              </a:rPr>
              <a:t>rentang</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waktu</a:t>
            </a:r>
            <a:r>
              <a:rPr lang="en-ID" dirty="0">
                <a:latin typeface="Poppins" panose="00000500000000000000" pitchFamily="50" charset="0"/>
                <a:cs typeface="Poppins" panose="00000500000000000000" pitchFamily="50" charset="0"/>
              </a:rPr>
              <a:t> September </a:t>
            </a:r>
            <a:r>
              <a:rPr lang="en-ID" dirty="0" err="1">
                <a:latin typeface="Poppins" panose="00000500000000000000" pitchFamily="50" charset="0"/>
                <a:cs typeface="Poppins" panose="00000500000000000000" pitchFamily="50" charset="0"/>
              </a:rPr>
              <a:t>hingga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Februari</a:t>
            </a:r>
            <a:r>
              <a:rPr lang="en-ID" dirty="0">
                <a:latin typeface="Poppins" panose="00000500000000000000" pitchFamily="50" charset="0"/>
                <a:cs typeface="Poppins" panose="00000500000000000000" pitchFamily="50" charset="0"/>
              </a:rPr>
              <a:t>, moving average Ethereum </a:t>
            </a:r>
            <a:r>
              <a:rPr lang="en-ID" dirty="0" err="1">
                <a:latin typeface="Poppins" panose="00000500000000000000" pitchFamily="50" charset="0"/>
                <a:cs typeface="Poppins" panose="00000500000000000000" pitchFamily="50" charset="0"/>
              </a:rPr>
              <a:t>menunjukkan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tren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yang </a:t>
            </a:r>
            <a:r>
              <a:rPr lang="en-ID" dirty="0" err="1">
                <a:latin typeface="Poppins" panose="00000500000000000000" pitchFamily="50" charset="0"/>
                <a:cs typeface="Poppins" panose="00000500000000000000" pitchFamily="50" charset="0"/>
              </a:rPr>
              <a:t>berbeda-beda</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Oktober</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mengalami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penurunan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signifikan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dari</a:t>
            </a:r>
            <a:r>
              <a:rPr lang="en-ID" dirty="0">
                <a:latin typeface="Poppins" panose="00000500000000000000" pitchFamily="50" charset="0"/>
                <a:cs typeface="Poppins" panose="00000500000000000000" pitchFamily="50" charset="0"/>
              </a:rPr>
              <a:t> $25.000 </a:t>
            </a:r>
            <a:r>
              <a:rPr lang="en-ID" dirty="0" err="1">
                <a:latin typeface="Poppins" panose="00000500000000000000" pitchFamily="50" charset="0"/>
                <a:cs typeface="Poppins" panose="00000500000000000000" pitchFamily="50" charset="0"/>
              </a:rPr>
              <a:t>menjadi</a:t>
            </a:r>
            <a:r>
              <a:rPr lang="en-ID" dirty="0">
                <a:latin typeface="Poppins" panose="00000500000000000000" pitchFamily="50" charset="0"/>
                <a:cs typeface="Poppins" panose="00000500000000000000" pitchFamily="50" charset="0"/>
              </a:rPr>
              <a:t> $20.000. Pada </a:t>
            </a:r>
            <a:r>
              <a:rPr lang="en-ID" dirty="0" err="1">
                <a:latin typeface="Poppins" panose="00000500000000000000" pitchFamily="50" charset="0"/>
                <a:cs typeface="Poppins" panose="00000500000000000000" pitchFamily="50" charset="0"/>
              </a:rPr>
              <a:t>bulan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Desember</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Ethereum </a:t>
            </a:r>
            <a:r>
              <a:rPr lang="en-ID" dirty="0" err="1">
                <a:latin typeface="Poppins" panose="00000500000000000000" pitchFamily="50" charset="0"/>
                <a:cs typeface="Poppins" panose="00000500000000000000" pitchFamily="50" charset="0"/>
              </a:rPr>
              <a:t>sedikit</a:t>
            </a:r>
            <a:r>
              <a:rPr lang="en-ID" dirty="0">
                <a:latin typeface="Poppins" panose="00000500000000000000" pitchFamily="50" charset="0"/>
                <a:cs typeface="Poppins" panose="00000500000000000000" pitchFamily="50" charset="0"/>
              </a:rPr>
              <a:t> naik </a:t>
            </a:r>
            <a:r>
              <a:rPr lang="en-ID" dirty="0" err="1">
                <a:latin typeface="Poppins" panose="00000500000000000000" pitchFamily="50" charset="0"/>
                <a:cs typeface="Poppins" panose="00000500000000000000" pitchFamily="50" charset="0"/>
              </a:rPr>
              <a:t>ke</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sekitar</a:t>
            </a:r>
            <a:r>
              <a:rPr lang="en-ID" dirty="0">
                <a:latin typeface="Poppins" panose="00000500000000000000" pitchFamily="50" charset="0"/>
                <a:cs typeface="Poppins" panose="00000500000000000000" pitchFamily="50" charset="0"/>
              </a:rPr>
              <a:t> $30.000. </a:t>
            </a:r>
            <a:r>
              <a:rPr lang="en-ID" dirty="0" err="1">
                <a:latin typeface="Poppins" panose="00000500000000000000" pitchFamily="50" charset="0"/>
                <a:cs typeface="Poppins" panose="00000500000000000000" pitchFamily="50" charset="0"/>
              </a:rPr>
              <a:t>Namun</a:t>
            </a:r>
            <a:r>
              <a:rPr lang="en-ID" dirty="0">
                <a:latin typeface="Poppins" panose="00000500000000000000" pitchFamily="50" charset="0"/>
                <a:cs typeface="Poppins" panose="00000500000000000000" pitchFamily="50" charset="0"/>
              </a:rPr>
              <a:t>, pada </a:t>
            </a:r>
            <a:r>
              <a:rPr lang="en-ID" dirty="0" err="1">
                <a:latin typeface="Poppins" panose="00000500000000000000" pitchFamily="50" charset="0"/>
                <a:cs typeface="Poppins" panose="00000500000000000000" pitchFamily="50" charset="0"/>
              </a:rPr>
              <a:t>bulan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Februari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harga</a:t>
            </a:r>
            <a:r>
              <a:rPr lang="en-ID" dirty="0">
                <a:latin typeface="Poppins" panose="00000500000000000000" pitchFamily="50" charset="0"/>
                <a:cs typeface="Poppins" panose="00000500000000000000" pitchFamily="50" charset="0"/>
              </a:rPr>
              <a:t> Ethereum </a:t>
            </a:r>
            <a:r>
              <a:rPr lang="en-ID" dirty="0" err="1">
                <a:latin typeface="Poppins" panose="00000500000000000000" pitchFamily="50" charset="0"/>
                <a:cs typeface="Poppins" panose="00000500000000000000" pitchFamily="50" charset="0"/>
              </a:rPr>
              <a:t>mengalami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kenaikan</a:t>
            </a:r>
            <a:r>
              <a:rPr lang="en-ID" dirty="0">
                <a:latin typeface="Poppins" panose="00000500000000000000" pitchFamily="50" charset="0"/>
                <a:cs typeface="Poppins" panose="00000500000000000000" pitchFamily="50" charset="0"/>
              </a:rPr>
              <a:t> yang </a:t>
            </a:r>
            <a:r>
              <a:rPr lang="en-ID" dirty="0" err="1">
                <a:latin typeface="Poppins" panose="00000500000000000000" pitchFamily="50" charset="0"/>
                <a:cs typeface="Poppins" panose="00000500000000000000" pitchFamily="50" charset="0"/>
              </a:rPr>
              <a:t>signifikan</a:t>
            </a:r>
            <a:r>
              <a:rPr lang="en-ID" dirty="0">
                <a:latin typeface="Poppins" panose="00000500000000000000" pitchFamily="50" charset="0"/>
                <a:cs typeface="Poppins" panose="00000500000000000000" pitchFamily="50" charset="0"/>
              </a:rPr>
              <a:t> dan </a:t>
            </a:r>
            <a:r>
              <a:rPr lang="en-ID" dirty="0" err="1">
                <a:latin typeface="Poppins" panose="00000500000000000000" pitchFamily="50" charset="0"/>
                <a:cs typeface="Poppins" panose="00000500000000000000" pitchFamily="50" charset="0"/>
              </a:rPr>
              <a:t>mencapai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nilai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sebesar</a:t>
            </a:r>
            <a:r>
              <a:rPr lang="en-ID" dirty="0">
                <a:latin typeface="Poppins" panose="00000500000000000000" pitchFamily="50" charset="0"/>
                <a:cs typeface="Poppins" panose="00000500000000000000" pitchFamily="50" charset="0"/>
              </a:rPr>
              <a:t> $115.000.</a:t>
            </a:r>
          </a:p>
        </p:txBody>
      </p:sp>
      <p:cxnSp>
        <p:nvCxnSpPr>
          <p:cNvPr id="5" name="Straight Connector 4">
            <a:extLst>
              <a:ext uri="{FF2B5EF4-FFF2-40B4-BE49-F238E27FC236}">
                <a16:creationId xmlns:a16="http://schemas.microsoft.com/office/drawing/2014/main" id="{896F950A-A078-B7A8-F150-AA0B5FBFD7C6}"/>
              </a:ext>
            </a:extLst>
          </p:cNvPr>
          <p:cNvCxnSpPr>
            <a:cxnSpLocks/>
          </p:cNvCxnSpPr>
          <p:nvPr/>
        </p:nvCxnSpPr>
        <p:spPr>
          <a:xfrm>
            <a:off x="2921324" y="4631651"/>
            <a:ext cx="7588333" cy="0"/>
          </a:xfrm>
          <a:prstGeom prst="line">
            <a:avLst/>
          </a:prstGeom>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770A77A7-341A-1615-B798-852CE0D15FF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5215" y="1098531"/>
            <a:ext cx="5355991" cy="3432189"/>
          </a:xfrm>
          <a:prstGeom prst="rect">
            <a:avLst/>
          </a:prstGeom>
          <a:noFill/>
          <a:ln>
            <a:noFill/>
          </a:ln>
        </p:spPr>
      </p:pic>
    </p:spTree>
    <p:extLst>
      <p:ext uri="{BB962C8B-B14F-4D97-AF65-F5344CB8AC3E}">
        <p14:creationId xmlns:p14="http://schemas.microsoft.com/office/powerpoint/2010/main" val="1365994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471FC63-2EF3-08E6-4343-019EC3DDD092}"/>
              </a:ext>
            </a:extLst>
          </p:cNvPr>
          <p:cNvSpPr txBox="1"/>
          <p:nvPr/>
        </p:nvSpPr>
        <p:spPr>
          <a:xfrm>
            <a:off x="4882679" y="2267211"/>
            <a:ext cx="4121063" cy="1754326"/>
          </a:xfrm>
          <a:prstGeom prst="rect">
            <a:avLst/>
          </a:prstGeom>
          <a:noFill/>
        </p:spPr>
        <p:txBody>
          <a:bodyPr wrap="square" rtlCol="0">
            <a:spAutoFit/>
          </a:bodyPr>
          <a:lstStyle/>
          <a:p>
            <a:pPr algn="ctr"/>
            <a:r>
              <a:rPr lang="en-US" sz="3600" dirty="0">
                <a:latin typeface="Lato Black" panose="020F0A02020204030203" pitchFamily="34" charset="0"/>
              </a:rPr>
              <a:t>SEKIAN </a:t>
            </a:r>
            <a:br>
              <a:rPr lang="en-US" sz="3600" dirty="0">
                <a:latin typeface="Lato Black" panose="020F0A02020204030203" pitchFamily="34" charset="0"/>
              </a:rPr>
            </a:br>
            <a:r>
              <a:rPr lang="en-US" sz="3600" dirty="0">
                <a:latin typeface="Lato Black" panose="020F0A02020204030203" pitchFamily="34" charset="0"/>
              </a:rPr>
              <a:t>DAN TERIMAKASIH</a:t>
            </a:r>
            <a:endParaRPr lang="en-ID" sz="3600" dirty="0">
              <a:latin typeface="Lato Black" panose="020F0A02020204030203" pitchFamily="34" charset="0"/>
            </a:endParaRPr>
          </a:p>
        </p:txBody>
      </p:sp>
    </p:spTree>
    <p:extLst>
      <p:ext uri="{BB962C8B-B14F-4D97-AF65-F5344CB8AC3E}">
        <p14:creationId xmlns:p14="http://schemas.microsoft.com/office/powerpoint/2010/main" val="229906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9674E92B-5A86-C31C-8BAB-F1226B3F2B4D}"/>
              </a:ext>
            </a:extLst>
          </p:cNvPr>
          <p:cNvCxnSpPr>
            <a:cxnSpLocks/>
          </p:cNvCxnSpPr>
          <p:nvPr/>
        </p:nvCxnSpPr>
        <p:spPr>
          <a:xfrm>
            <a:off x="6079066" y="2744470"/>
            <a:ext cx="101176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77792DA-446D-32AA-3F1E-F23F8EAC7BB0}"/>
              </a:ext>
            </a:extLst>
          </p:cNvPr>
          <p:cNvCxnSpPr>
            <a:cxnSpLocks/>
          </p:cNvCxnSpPr>
          <p:nvPr/>
        </p:nvCxnSpPr>
        <p:spPr>
          <a:xfrm>
            <a:off x="8195733" y="3210137"/>
            <a:ext cx="0" cy="11078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4587E23-8905-B915-3CEF-B4587FE24CA6}"/>
              </a:ext>
            </a:extLst>
          </p:cNvPr>
          <p:cNvCxnSpPr>
            <a:cxnSpLocks/>
          </p:cNvCxnSpPr>
          <p:nvPr/>
        </p:nvCxnSpPr>
        <p:spPr>
          <a:xfrm>
            <a:off x="2853267" y="2744470"/>
            <a:ext cx="101176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6CC5FC56-242A-DC55-652A-F0F678475770}"/>
                  </a:ext>
                </a:extLst>
              </p:cNvPr>
              <p:cNvGraphicFramePr>
                <a:graphicFrameLocks noChangeAspect="1"/>
              </p:cNvGraphicFramePr>
              <p:nvPr>
                <p:extLst>
                  <p:ext uri="{D42A27DB-BD31-4B8C-83A1-F6EECF244321}">
                    <p14:modId xmlns:p14="http://schemas.microsoft.com/office/powerpoint/2010/main" val="3235668335"/>
                  </p:ext>
                </p:extLst>
              </p:nvPr>
            </p:nvGraphicFramePr>
            <p:xfrm>
              <a:off x="214697" y="1887220"/>
              <a:ext cx="3048000" cy="1714500"/>
            </p:xfrm>
            <a:graphic>
              <a:graphicData uri="http://schemas.microsoft.com/office/powerpoint/2016/sectionzoom">
                <psez:sectionZm>
                  <psez:sectionZmObj sectionId="{32929C72-A891-4D14-A72E-F967186684AC}">
                    <psez:zmPr id="{0804E999-42A2-43BE-A42A-1AEEF5BDAC35}" transitionDur="1000" showBg="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 name="Section Zoom 4">
                <a:hlinkClick r:id="rId5" action="ppaction://hlinksldjump"/>
                <a:extLst>
                  <a:ext uri="{FF2B5EF4-FFF2-40B4-BE49-F238E27FC236}">
                    <a16:creationId xmlns:a16="http://schemas.microsoft.com/office/drawing/2014/main" id="{6CC5FC56-242A-DC55-652A-F0F678475770}"/>
                  </a:ext>
                </a:extLst>
              </p:cNvPr>
              <p:cNvPicPr>
                <a:picLocks noGrp="1" noRot="1" noChangeAspect="1" noMove="1" noResize="1" noEditPoints="1" noAdjustHandles="1" noChangeArrowheads="1" noChangeShapeType="1"/>
              </p:cNvPicPr>
              <p:nvPr/>
            </p:nvPicPr>
            <p:blipFill>
              <a:blip r:embed="rId6"/>
              <a:stretch>
                <a:fillRect/>
              </a:stretch>
            </p:blipFill>
            <p:spPr>
              <a:xfrm>
                <a:off x="214697" y="188722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6737BABF-8883-C5DC-CEE0-3046222A98C7}"/>
                  </a:ext>
                </a:extLst>
              </p:cNvPr>
              <p:cNvGraphicFramePr>
                <a:graphicFrameLocks noChangeAspect="1"/>
              </p:cNvGraphicFramePr>
              <p:nvPr>
                <p:extLst>
                  <p:ext uri="{D42A27DB-BD31-4B8C-83A1-F6EECF244321}">
                    <p14:modId xmlns:p14="http://schemas.microsoft.com/office/powerpoint/2010/main" val="536406612"/>
                  </p:ext>
                </p:extLst>
              </p:nvPr>
            </p:nvGraphicFramePr>
            <p:xfrm>
              <a:off x="3448050" y="1887220"/>
              <a:ext cx="3048000" cy="1714500"/>
            </p:xfrm>
            <a:graphic>
              <a:graphicData uri="http://schemas.microsoft.com/office/powerpoint/2016/sectionzoom">
                <psez:sectionZm>
                  <psez:sectionZmObj sectionId="{43D1B690-3314-4C1F-B25E-5257637A4D14}">
                    <psez:zmPr id="{271E4929-E6F0-40D6-AB24-E105C3B8A447}"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7" name="Section Zoom 6">
                <a:hlinkClick r:id="rId8" action="ppaction://hlinksldjump"/>
                <a:extLst>
                  <a:ext uri="{FF2B5EF4-FFF2-40B4-BE49-F238E27FC236}">
                    <a16:creationId xmlns:a16="http://schemas.microsoft.com/office/drawing/2014/main" id="{6737BABF-8883-C5DC-CEE0-3046222A98C7}"/>
                  </a:ext>
                </a:extLst>
              </p:cNvPr>
              <p:cNvPicPr>
                <a:picLocks noGrp="1" noRot="1" noChangeAspect="1" noMove="1" noResize="1" noEditPoints="1" noAdjustHandles="1" noChangeArrowheads="1" noChangeShapeType="1"/>
              </p:cNvPicPr>
              <p:nvPr/>
            </p:nvPicPr>
            <p:blipFill>
              <a:blip r:embed="rId9"/>
              <a:stretch>
                <a:fillRect/>
              </a:stretch>
            </p:blipFill>
            <p:spPr>
              <a:xfrm>
                <a:off x="3448050" y="188722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ED2630D2-5743-DBC9-975C-1D38579787CB}"/>
                  </a:ext>
                </a:extLst>
              </p:cNvPr>
              <p:cNvGraphicFramePr>
                <a:graphicFrameLocks noChangeAspect="1"/>
              </p:cNvGraphicFramePr>
              <p:nvPr>
                <p:extLst>
                  <p:ext uri="{D42A27DB-BD31-4B8C-83A1-F6EECF244321}">
                    <p14:modId xmlns:p14="http://schemas.microsoft.com/office/powerpoint/2010/main" val="2615475488"/>
                  </p:ext>
                </p:extLst>
              </p:nvPr>
            </p:nvGraphicFramePr>
            <p:xfrm>
              <a:off x="6680200" y="1887220"/>
              <a:ext cx="3048000" cy="1714500"/>
            </p:xfrm>
            <a:graphic>
              <a:graphicData uri="http://schemas.microsoft.com/office/powerpoint/2016/sectionzoom">
                <psez:sectionZm>
                  <psez:sectionZmObj sectionId="{232B1C61-2CE7-4845-A96D-028334A0AD3F}">
                    <psez:zmPr id="{B3353FAE-4FB3-4E66-8866-DA36C7EFC737}"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7" name="Section Zoom 16">
                <a:hlinkClick r:id="rId11" action="ppaction://hlinksldjump"/>
                <a:extLst>
                  <a:ext uri="{FF2B5EF4-FFF2-40B4-BE49-F238E27FC236}">
                    <a16:creationId xmlns:a16="http://schemas.microsoft.com/office/drawing/2014/main" id="{ED2630D2-5743-DBC9-975C-1D38579787CB}"/>
                  </a:ext>
                </a:extLst>
              </p:cNvPr>
              <p:cNvPicPr>
                <a:picLocks noGrp="1" noRot="1" noChangeAspect="1" noMove="1" noResize="1" noEditPoints="1" noAdjustHandles="1" noChangeArrowheads="1" noChangeShapeType="1"/>
              </p:cNvPicPr>
              <p:nvPr/>
            </p:nvPicPr>
            <p:blipFill>
              <a:blip r:embed="rId12"/>
              <a:stretch>
                <a:fillRect/>
              </a:stretch>
            </p:blipFill>
            <p:spPr>
              <a:xfrm>
                <a:off x="6680200" y="188722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F6BCD155-D6A9-44AE-20DF-D5728EE016B7}"/>
                  </a:ext>
                </a:extLst>
              </p:cNvPr>
              <p:cNvGraphicFramePr>
                <a:graphicFrameLocks noChangeAspect="1"/>
              </p:cNvGraphicFramePr>
              <p:nvPr>
                <p:extLst>
                  <p:ext uri="{D42A27DB-BD31-4B8C-83A1-F6EECF244321}">
                    <p14:modId xmlns:p14="http://schemas.microsoft.com/office/powerpoint/2010/main" val="3910388559"/>
                  </p:ext>
                </p:extLst>
              </p:nvPr>
            </p:nvGraphicFramePr>
            <p:xfrm>
              <a:off x="6680200" y="3934884"/>
              <a:ext cx="3048000" cy="1714500"/>
            </p:xfrm>
            <a:graphic>
              <a:graphicData uri="http://schemas.microsoft.com/office/powerpoint/2016/sectionzoom">
                <psez:sectionZm>
                  <psez:sectionZmObj sectionId="{24899F34-57D6-439C-95EA-1A45E494511C}">
                    <psez:zmPr id="{20F9B59F-2FAB-4A5B-80D6-C47B495EBA6E}"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24" name="Section Zoom 23">
                <a:hlinkClick r:id="rId14" action="ppaction://hlinksldjump"/>
                <a:extLst>
                  <a:ext uri="{FF2B5EF4-FFF2-40B4-BE49-F238E27FC236}">
                    <a16:creationId xmlns:a16="http://schemas.microsoft.com/office/drawing/2014/main" id="{F6BCD155-D6A9-44AE-20DF-D5728EE016B7}"/>
                  </a:ext>
                </a:extLst>
              </p:cNvPr>
              <p:cNvPicPr>
                <a:picLocks noGrp="1" noRot="1" noChangeAspect="1" noMove="1" noResize="1" noEditPoints="1" noAdjustHandles="1" noChangeArrowheads="1" noChangeShapeType="1"/>
              </p:cNvPicPr>
              <p:nvPr/>
            </p:nvPicPr>
            <p:blipFill>
              <a:blip r:embed="rId15"/>
              <a:stretch>
                <a:fillRect/>
              </a:stretch>
            </p:blipFill>
            <p:spPr>
              <a:xfrm>
                <a:off x="6680200" y="3934884"/>
                <a:ext cx="3048000" cy="1714500"/>
              </a:xfrm>
              <a:prstGeom prst="rect">
                <a:avLst/>
              </a:prstGeom>
            </p:spPr>
          </p:pic>
        </mc:Fallback>
      </mc:AlternateContent>
      <p:sp>
        <p:nvSpPr>
          <p:cNvPr id="4" name="Rectangle: Rounded Corners 3">
            <a:extLst>
              <a:ext uri="{FF2B5EF4-FFF2-40B4-BE49-F238E27FC236}">
                <a16:creationId xmlns:a16="http://schemas.microsoft.com/office/drawing/2014/main" id="{98CA4E1B-CF56-FA4D-0084-53189D6C0774}"/>
              </a:ext>
            </a:extLst>
          </p:cNvPr>
          <p:cNvSpPr/>
          <p:nvPr/>
        </p:nvSpPr>
        <p:spPr>
          <a:xfrm>
            <a:off x="370840" y="1036320"/>
            <a:ext cx="2011680" cy="447040"/>
          </a:xfrm>
          <a:prstGeom prst="roundRect">
            <a:avLst/>
          </a:prstGeom>
          <a:gradFill flip="none" rotWithShape="1">
            <a:gsLst>
              <a:gs pos="0">
                <a:srgbClr val="FFAD02"/>
              </a:gs>
              <a:gs pos="100000">
                <a:srgbClr val="05182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latin typeface="Lato" panose="020F0502020204030203" pitchFamily="34" charset="0"/>
              </a:rPr>
              <a:t>Prosedur</a:t>
            </a:r>
            <a:r>
              <a:rPr lang="en-US" sz="1800" b="1" dirty="0">
                <a:latin typeface="Lato" panose="020F0502020204030203" pitchFamily="34" charset="0"/>
              </a:rPr>
              <a:t> </a:t>
            </a:r>
            <a:r>
              <a:rPr lang="en-US" sz="1800" b="1" dirty="0" err="1">
                <a:latin typeface="Lato" panose="020F0502020204030203" pitchFamily="34" charset="0"/>
              </a:rPr>
              <a:t>kerja</a:t>
            </a:r>
            <a:endParaRPr lang="id-ID" sz="1800" b="1" dirty="0">
              <a:latin typeface="Lato" panose="020F0502020204030203" pitchFamily="34" charset="0"/>
            </a:endParaRPr>
          </a:p>
        </p:txBody>
      </p:sp>
    </p:spTree>
    <p:extLst>
      <p:ext uri="{BB962C8B-B14F-4D97-AF65-F5344CB8AC3E}">
        <p14:creationId xmlns:p14="http://schemas.microsoft.com/office/powerpoint/2010/main" val="266673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9E3889-D9A2-6690-4B10-3B63CE26FFBF}"/>
              </a:ext>
            </a:extLst>
          </p:cNvPr>
          <p:cNvSpPr/>
          <p:nvPr/>
        </p:nvSpPr>
        <p:spPr>
          <a:xfrm>
            <a:off x="1661160" y="1539240"/>
            <a:ext cx="8869680" cy="37795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 name="TextBox 2">
            <a:extLst>
              <a:ext uri="{FF2B5EF4-FFF2-40B4-BE49-F238E27FC236}">
                <a16:creationId xmlns:a16="http://schemas.microsoft.com/office/drawing/2014/main" id="{92B4E229-2335-3F3C-B103-A66E0296858D}"/>
              </a:ext>
            </a:extLst>
          </p:cNvPr>
          <p:cNvSpPr txBox="1"/>
          <p:nvPr/>
        </p:nvSpPr>
        <p:spPr>
          <a:xfrm>
            <a:off x="2747968" y="2967335"/>
            <a:ext cx="6696064" cy="923330"/>
          </a:xfrm>
          <a:prstGeom prst="rect">
            <a:avLst/>
          </a:prstGeom>
          <a:noFill/>
        </p:spPr>
        <p:txBody>
          <a:bodyPr wrap="none" rtlCol="0">
            <a:spAutoFit/>
          </a:bodyPr>
          <a:lstStyle/>
          <a:p>
            <a:r>
              <a:rPr lang="en-US" sz="5400" b="1" dirty="0">
                <a:latin typeface="Lato" panose="020F0502020204030203" pitchFamily="34" charset="0"/>
              </a:rPr>
              <a:t>ANALYSIS MASALAH</a:t>
            </a:r>
            <a:endParaRPr lang="id-ID" sz="5400" b="1" dirty="0">
              <a:latin typeface="Lato" panose="020F0502020204030203" pitchFamily="34" charset="0"/>
            </a:endParaRPr>
          </a:p>
        </p:txBody>
      </p:sp>
    </p:spTree>
    <p:extLst>
      <p:ext uri="{BB962C8B-B14F-4D97-AF65-F5344CB8AC3E}">
        <p14:creationId xmlns:p14="http://schemas.microsoft.com/office/powerpoint/2010/main" val="308953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AD75C-7FCD-DCE7-BD5D-8EE2F6B75054}"/>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Rounded Corners 1">
            <a:extLst>
              <a:ext uri="{FF2B5EF4-FFF2-40B4-BE49-F238E27FC236}">
                <a16:creationId xmlns:a16="http://schemas.microsoft.com/office/drawing/2014/main" id="{809E3889-D9A2-6690-4B10-3B63CE26FFBF}"/>
              </a:ext>
            </a:extLst>
          </p:cNvPr>
          <p:cNvSpPr/>
          <p:nvPr/>
        </p:nvSpPr>
        <p:spPr>
          <a:xfrm>
            <a:off x="-1031132" y="-622569"/>
            <a:ext cx="14007830" cy="80934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0" name="Picture 9" descr="A picture containing chart&#10;&#10;Description automatically generated">
            <a:extLst>
              <a:ext uri="{FF2B5EF4-FFF2-40B4-BE49-F238E27FC236}">
                <a16:creationId xmlns:a16="http://schemas.microsoft.com/office/drawing/2014/main" id="{AC332F18-5EFC-2DA4-8A54-E38463EDA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2B4E229-2335-3F3C-B103-A66E0296858D}"/>
              </a:ext>
            </a:extLst>
          </p:cNvPr>
          <p:cNvSpPr txBox="1"/>
          <p:nvPr/>
        </p:nvSpPr>
        <p:spPr>
          <a:xfrm>
            <a:off x="3597560" y="346055"/>
            <a:ext cx="4996881" cy="707886"/>
          </a:xfrm>
          <a:prstGeom prst="rect">
            <a:avLst/>
          </a:prstGeom>
          <a:noFill/>
        </p:spPr>
        <p:txBody>
          <a:bodyPr wrap="none" rtlCol="0">
            <a:spAutoFit/>
          </a:bodyPr>
          <a:lstStyle/>
          <a:p>
            <a:r>
              <a:rPr lang="en-US" sz="4000" b="1" dirty="0">
                <a:latin typeface="Lato" panose="020F0502020204030203" pitchFamily="34" charset="0"/>
              </a:rPr>
              <a:t>ANALYSIS MASALAH</a:t>
            </a:r>
            <a:endParaRPr lang="id-ID" sz="4000" b="1" dirty="0">
              <a:latin typeface="Lato" panose="020F0502020204030203" pitchFamily="34" charset="0"/>
            </a:endParaRPr>
          </a:p>
        </p:txBody>
      </p:sp>
      <p:sp>
        <p:nvSpPr>
          <p:cNvPr id="7" name="Rectangle: Rounded Corners 6">
            <a:extLst>
              <a:ext uri="{FF2B5EF4-FFF2-40B4-BE49-F238E27FC236}">
                <a16:creationId xmlns:a16="http://schemas.microsoft.com/office/drawing/2014/main" id="{3D4C0E9E-3CBD-C9E6-CA38-7846E80F4ABB}"/>
              </a:ext>
            </a:extLst>
          </p:cNvPr>
          <p:cNvSpPr/>
          <p:nvPr/>
        </p:nvSpPr>
        <p:spPr>
          <a:xfrm>
            <a:off x="1211580" y="1408872"/>
            <a:ext cx="9768840" cy="4040256"/>
          </a:xfrm>
          <a:prstGeom prst="roundRect">
            <a:avLst/>
          </a:prstGeom>
          <a:gradFill flip="none" rotWithShape="1">
            <a:gsLst>
              <a:gs pos="0">
                <a:srgbClr val="FFCD66"/>
              </a:gs>
              <a:gs pos="100000">
                <a:srgbClr val="FFAD02"/>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D" b="0" i="0" dirty="0" err="1">
                <a:solidFill>
                  <a:schemeClr val="tx1"/>
                </a:solidFill>
                <a:effectLst/>
                <a:latin typeface="Poppins" panose="00000500000000000000" pitchFamily="50" charset="0"/>
                <a:cs typeface="Poppins" panose="00000500000000000000" pitchFamily="50" charset="0"/>
              </a:rPr>
              <a:t>Tahap</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analisis</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masalah</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merupakan</a:t>
            </a:r>
            <a:r>
              <a:rPr lang="en-ID" b="0" i="0" dirty="0">
                <a:solidFill>
                  <a:schemeClr val="tx1"/>
                </a:solidFill>
                <a:effectLst/>
                <a:latin typeface="Poppins" panose="00000500000000000000" pitchFamily="50" charset="0"/>
                <a:cs typeface="Poppins" panose="00000500000000000000" pitchFamily="50" charset="0"/>
              </a:rPr>
              <a:t> proses yang </a:t>
            </a:r>
            <a:r>
              <a:rPr lang="en-ID" b="0" i="0" dirty="0" err="1">
                <a:solidFill>
                  <a:schemeClr val="tx1"/>
                </a:solidFill>
                <a:effectLst/>
                <a:latin typeface="Poppins" panose="00000500000000000000" pitchFamily="50" charset="0"/>
                <a:cs typeface="Poppins" panose="00000500000000000000" pitchFamily="50" charset="0"/>
              </a:rPr>
              <a:t>bertujuan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untuk</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mengidentifikasi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masalah</a:t>
            </a:r>
            <a:r>
              <a:rPr lang="en-ID" b="0" i="0" dirty="0">
                <a:solidFill>
                  <a:schemeClr val="tx1"/>
                </a:solidFill>
                <a:effectLst/>
                <a:latin typeface="Poppins" panose="00000500000000000000" pitchFamily="50" charset="0"/>
                <a:cs typeface="Poppins" panose="00000500000000000000" pitchFamily="50" charset="0"/>
              </a:rPr>
              <a:t> yang </a:t>
            </a:r>
            <a:r>
              <a:rPr lang="en-ID" b="0" i="0" dirty="0" err="1">
                <a:solidFill>
                  <a:schemeClr val="tx1"/>
                </a:solidFill>
                <a:effectLst/>
                <a:latin typeface="Poppins" panose="00000500000000000000" pitchFamily="50" charset="0"/>
                <a:cs typeface="Poppins" panose="00000500000000000000" pitchFamily="50" charset="0"/>
              </a:rPr>
              <a:t>dihadapi</a:t>
            </a:r>
            <a:r>
              <a:rPr lang="en-ID" b="0" i="0" dirty="0">
                <a:solidFill>
                  <a:schemeClr val="tx1"/>
                </a:solidFill>
                <a:effectLst/>
                <a:latin typeface="Poppins" panose="00000500000000000000" pitchFamily="50" charset="0"/>
                <a:cs typeface="Poppins" panose="00000500000000000000" pitchFamily="50" charset="0"/>
              </a:rPr>
              <a:t> oleh investor </a:t>
            </a:r>
            <a:r>
              <a:rPr lang="en-ID" b="0" i="0" dirty="0" err="1">
                <a:solidFill>
                  <a:schemeClr val="tx1"/>
                </a:solidFill>
                <a:effectLst/>
                <a:latin typeface="Poppins" panose="00000500000000000000" pitchFamily="50" charset="0"/>
                <a:cs typeface="Poppins" panose="00000500000000000000" pitchFamily="50" charset="0"/>
              </a:rPr>
              <a:t>dalam</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berinvestasi</a:t>
            </a:r>
            <a:r>
              <a:rPr lang="en-ID" b="0" i="0" dirty="0">
                <a:solidFill>
                  <a:schemeClr val="tx1"/>
                </a:solidFill>
                <a:effectLst/>
                <a:latin typeface="Poppins" panose="00000500000000000000" pitchFamily="50" charset="0"/>
                <a:cs typeface="Poppins" panose="00000500000000000000" pitchFamily="50" charset="0"/>
              </a:rPr>
              <a:t> pada </a:t>
            </a:r>
            <a:r>
              <a:rPr lang="en-ID" b="0" i="0" dirty="0" err="1">
                <a:solidFill>
                  <a:schemeClr val="tx1"/>
                </a:solidFill>
                <a:effectLst/>
                <a:latin typeface="Poppins" panose="00000500000000000000" pitchFamily="50" charset="0"/>
                <a:cs typeface="Poppins" panose="00000500000000000000" pitchFamily="50" charset="0"/>
              </a:rPr>
              <a:t>mata</a:t>
            </a:r>
            <a:r>
              <a:rPr lang="en-ID" b="0" i="0" dirty="0">
                <a:solidFill>
                  <a:schemeClr val="tx1"/>
                </a:solidFill>
                <a:effectLst/>
                <a:latin typeface="Poppins" panose="00000500000000000000" pitchFamily="50" charset="0"/>
                <a:cs typeface="Poppins" panose="00000500000000000000" pitchFamily="50" charset="0"/>
              </a:rPr>
              <a:t> uang </a:t>
            </a:r>
            <a:r>
              <a:rPr lang="en-ID" b="0" i="0" dirty="0" err="1">
                <a:solidFill>
                  <a:schemeClr val="tx1"/>
                </a:solidFill>
                <a:effectLst/>
                <a:latin typeface="Poppins" panose="00000500000000000000" pitchFamily="50" charset="0"/>
                <a:cs typeface="Poppins" panose="00000500000000000000" pitchFamily="50" charset="0"/>
              </a:rPr>
              <a:t>kripto</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Fluktuasi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nilai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mata</a:t>
            </a:r>
            <a:r>
              <a:rPr lang="en-ID" b="0" i="0" dirty="0">
                <a:solidFill>
                  <a:schemeClr val="tx1"/>
                </a:solidFill>
                <a:effectLst/>
                <a:latin typeface="Poppins" panose="00000500000000000000" pitchFamily="50" charset="0"/>
                <a:cs typeface="Poppins" panose="00000500000000000000" pitchFamily="50" charset="0"/>
              </a:rPr>
              <a:t> uang </a:t>
            </a:r>
            <a:r>
              <a:rPr lang="en-ID" b="0" i="0" dirty="0" err="1">
                <a:solidFill>
                  <a:schemeClr val="tx1"/>
                </a:solidFill>
                <a:effectLst/>
                <a:latin typeface="Poppins" panose="00000500000000000000" pitchFamily="50" charset="0"/>
                <a:cs typeface="Poppins" panose="00000500000000000000" pitchFamily="50" charset="0"/>
              </a:rPr>
              <a:t>kripto</a:t>
            </a:r>
            <a:r>
              <a:rPr lang="en-ID" b="0" i="0" dirty="0">
                <a:solidFill>
                  <a:schemeClr val="tx1"/>
                </a:solidFill>
                <a:effectLst/>
                <a:latin typeface="Poppins" panose="00000500000000000000" pitchFamily="50" charset="0"/>
                <a:cs typeface="Poppins" panose="00000500000000000000" pitchFamily="50" charset="0"/>
              </a:rPr>
              <a:t> yang </a:t>
            </a:r>
            <a:r>
              <a:rPr lang="en-ID" b="0" i="0" dirty="0" err="1">
                <a:solidFill>
                  <a:schemeClr val="tx1"/>
                </a:solidFill>
                <a:effectLst/>
                <a:latin typeface="Poppins" panose="00000500000000000000" pitchFamily="50" charset="0"/>
                <a:cs typeface="Poppins" panose="00000500000000000000" pitchFamily="50" charset="0"/>
              </a:rPr>
              <a:t>tidak</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pasti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dapat</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menyebabkan</a:t>
            </a:r>
            <a:r>
              <a:rPr lang="en-ID" b="0" i="0" dirty="0">
                <a:solidFill>
                  <a:schemeClr val="tx1"/>
                </a:solidFill>
                <a:effectLst/>
                <a:latin typeface="Poppins" panose="00000500000000000000" pitchFamily="50" charset="0"/>
                <a:cs typeface="Poppins" panose="00000500000000000000" pitchFamily="50" charset="0"/>
              </a:rPr>
              <a:t> investor </a:t>
            </a:r>
            <a:r>
              <a:rPr lang="en-ID" b="0" i="0" dirty="0" err="1">
                <a:solidFill>
                  <a:schemeClr val="tx1"/>
                </a:solidFill>
                <a:effectLst/>
                <a:latin typeface="Poppins" panose="00000500000000000000" pitchFamily="50" charset="0"/>
                <a:cs typeface="Poppins" panose="00000500000000000000" pitchFamily="50" charset="0"/>
              </a:rPr>
              <a:t>mengalami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kerugian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finansial</a:t>
            </a:r>
            <a:r>
              <a:rPr lang="en-ID" b="0" i="0" dirty="0">
                <a:solidFill>
                  <a:schemeClr val="tx1"/>
                </a:solidFill>
                <a:effectLst/>
                <a:latin typeface="Poppins" panose="00000500000000000000" pitchFamily="50" charset="0"/>
                <a:cs typeface="Poppins" panose="00000500000000000000" pitchFamily="50" charset="0"/>
              </a:rPr>
              <a:t>. Oleh </a:t>
            </a:r>
            <a:r>
              <a:rPr lang="en-ID" b="0" i="0" dirty="0" err="1">
                <a:solidFill>
                  <a:schemeClr val="tx1"/>
                </a:solidFill>
                <a:effectLst/>
                <a:latin typeface="Poppins" panose="00000500000000000000" pitchFamily="50" charset="0"/>
                <a:cs typeface="Poppins" panose="00000500000000000000" pitchFamily="50" charset="0"/>
              </a:rPr>
              <a:t>karena</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itu</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tahap</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analisis</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masalah</a:t>
            </a:r>
            <a:r>
              <a:rPr lang="en-ID" b="0" i="0" dirty="0">
                <a:solidFill>
                  <a:schemeClr val="tx1"/>
                </a:solidFill>
                <a:effectLst/>
                <a:latin typeface="Poppins" panose="00000500000000000000" pitchFamily="50" charset="0"/>
                <a:cs typeface="Poppins" panose="00000500000000000000" pitchFamily="50" charset="0"/>
              </a:rPr>
              <a:t> sangat </a:t>
            </a:r>
            <a:r>
              <a:rPr lang="en-ID" b="0" i="0" dirty="0" err="1">
                <a:solidFill>
                  <a:schemeClr val="tx1"/>
                </a:solidFill>
                <a:effectLst/>
                <a:latin typeface="Poppins" panose="00000500000000000000" pitchFamily="50" charset="0"/>
                <a:cs typeface="Poppins" panose="00000500000000000000" pitchFamily="50" charset="0"/>
              </a:rPr>
              <a:t>penting</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dalam</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memudahkan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peneliti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dalam</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memahami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permasalahan</a:t>
            </a:r>
            <a:r>
              <a:rPr lang="en-ID" b="0" i="0" dirty="0">
                <a:solidFill>
                  <a:schemeClr val="tx1"/>
                </a:solidFill>
                <a:effectLst/>
                <a:latin typeface="Poppins" panose="00000500000000000000" pitchFamily="50" charset="0"/>
                <a:cs typeface="Poppins" panose="00000500000000000000" pitchFamily="50" charset="0"/>
              </a:rPr>
              <a:t> yang </a:t>
            </a:r>
            <a:r>
              <a:rPr lang="en-ID" b="0" i="0" dirty="0" err="1">
                <a:solidFill>
                  <a:schemeClr val="tx1"/>
                </a:solidFill>
                <a:effectLst/>
                <a:latin typeface="Poppins" panose="00000500000000000000" pitchFamily="50" charset="0"/>
                <a:cs typeface="Poppins" panose="00000500000000000000" pitchFamily="50" charset="0"/>
              </a:rPr>
              <a:t>dihadapi</a:t>
            </a:r>
            <a:r>
              <a:rPr lang="en-ID" b="0" i="0" dirty="0">
                <a:solidFill>
                  <a:schemeClr val="tx1"/>
                </a:solidFill>
                <a:effectLst/>
                <a:latin typeface="Poppins" panose="00000500000000000000" pitchFamily="50" charset="0"/>
                <a:cs typeface="Poppins" panose="00000500000000000000" pitchFamily="50" charset="0"/>
              </a:rPr>
              <a:t> dan </a:t>
            </a:r>
            <a:r>
              <a:rPr lang="en-ID" b="0" i="0" dirty="0" err="1">
                <a:solidFill>
                  <a:schemeClr val="tx1"/>
                </a:solidFill>
                <a:effectLst/>
                <a:latin typeface="Poppins" panose="00000500000000000000" pitchFamily="50" charset="0"/>
                <a:cs typeface="Poppins" panose="00000500000000000000" pitchFamily="50" charset="0"/>
              </a:rPr>
              <a:t>mencari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solusi</a:t>
            </a:r>
            <a:r>
              <a:rPr lang="en-ID" b="0" i="0" dirty="0">
                <a:solidFill>
                  <a:schemeClr val="tx1"/>
                </a:solidFill>
                <a:effectLst/>
                <a:latin typeface="Poppins" panose="00000500000000000000" pitchFamily="50" charset="0"/>
                <a:cs typeface="Poppins" panose="00000500000000000000" pitchFamily="50" charset="0"/>
              </a:rPr>
              <a:t> yang </a:t>
            </a:r>
            <a:r>
              <a:rPr lang="en-ID" b="0" i="0" dirty="0" err="1">
                <a:solidFill>
                  <a:schemeClr val="tx1"/>
                </a:solidFill>
                <a:effectLst/>
                <a:latin typeface="Poppins" panose="00000500000000000000" pitchFamily="50" charset="0"/>
                <a:cs typeface="Poppins" panose="00000500000000000000" pitchFamily="50" charset="0"/>
              </a:rPr>
              <a:t>tepat</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Dalam</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tahap</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ini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peneliti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akan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melakukan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penggalian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informasi</a:t>
            </a:r>
            <a:r>
              <a:rPr lang="en-ID" b="0" i="0" dirty="0">
                <a:solidFill>
                  <a:schemeClr val="tx1"/>
                </a:solidFill>
                <a:effectLst/>
                <a:latin typeface="Poppins" panose="00000500000000000000" pitchFamily="50" charset="0"/>
                <a:cs typeface="Poppins" panose="00000500000000000000" pitchFamily="50" charset="0"/>
              </a:rPr>
              <a:t> dan data </a:t>
            </a:r>
            <a:r>
              <a:rPr lang="en-ID" b="0" i="0" dirty="0" err="1">
                <a:solidFill>
                  <a:schemeClr val="tx1"/>
                </a:solidFill>
                <a:effectLst/>
                <a:latin typeface="Poppins" panose="00000500000000000000" pitchFamily="50" charset="0"/>
                <a:cs typeface="Poppins" panose="00000500000000000000" pitchFamily="50" charset="0"/>
              </a:rPr>
              <a:t>terkait</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dengan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masalah</a:t>
            </a:r>
            <a:r>
              <a:rPr lang="en-ID" b="0" i="0" dirty="0">
                <a:solidFill>
                  <a:schemeClr val="tx1"/>
                </a:solidFill>
                <a:effectLst/>
                <a:latin typeface="Poppins" panose="00000500000000000000" pitchFamily="50" charset="0"/>
                <a:cs typeface="Poppins" panose="00000500000000000000" pitchFamily="50" charset="0"/>
              </a:rPr>
              <a:t> yang </a:t>
            </a:r>
            <a:r>
              <a:rPr lang="en-ID" b="0" i="0" dirty="0" err="1">
                <a:solidFill>
                  <a:schemeClr val="tx1"/>
                </a:solidFill>
                <a:effectLst/>
                <a:latin typeface="Poppins" panose="00000500000000000000" pitchFamily="50" charset="0"/>
                <a:cs typeface="Poppins" panose="00000500000000000000" pitchFamily="50" charset="0"/>
              </a:rPr>
              <a:t>dihadapi</a:t>
            </a:r>
            <a:r>
              <a:rPr lang="en-ID" b="0" i="0" dirty="0">
                <a:solidFill>
                  <a:schemeClr val="tx1"/>
                </a:solidFill>
                <a:effectLst/>
                <a:latin typeface="Poppins" panose="00000500000000000000" pitchFamily="50" charset="0"/>
                <a:cs typeface="Poppins" panose="00000500000000000000" pitchFamily="50" charset="0"/>
              </a:rPr>
              <a:t> oleh investor, </a:t>
            </a:r>
            <a:r>
              <a:rPr lang="en-ID" b="0" i="0" dirty="0" err="1">
                <a:solidFill>
                  <a:schemeClr val="tx1"/>
                </a:solidFill>
                <a:effectLst/>
                <a:latin typeface="Poppins" panose="00000500000000000000" pitchFamily="50" charset="0"/>
                <a:cs typeface="Poppins" panose="00000500000000000000" pitchFamily="50" charset="0"/>
              </a:rPr>
              <a:t>sehingga</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dapat</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menyederhanakan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permasalahan</a:t>
            </a:r>
            <a:r>
              <a:rPr lang="en-ID" b="0" i="0" dirty="0">
                <a:solidFill>
                  <a:schemeClr val="tx1"/>
                </a:solidFill>
                <a:effectLst/>
                <a:latin typeface="Poppins" panose="00000500000000000000" pitchFamily="50" charset="0"/>
                <a:cs typeface="Poppins" panose="00000500000000000000" pitchFamily="50" charset="0"/>
              </a:rPr>
              <a:t> dan </a:t>
            </a:r>
            <a:r>
              <a:rPr lang="en-ID" b="0" i="0" dirty="0" err="1">
                <a:solidFill>
                  <a:schemeClr val="tx1"/>
                </a:solidFill>
                <a:effectLst/>
                <a:latin typeface="Poppins" panose="00000500000000000000" pitchFamily="50" charset="0"/>
                <a:cs typeface="Poppins" panose="00000500000000000000" pitchFamily="50" charset="0"/>
              </a:rPr>
              <a:t>menyusun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solusi</a:t>
            </a:r>
            <a:r>
              <a:rPr lang="en-ID" b="0" i="0" dirty="0">
                <a:solidFill>
                  <a:schemeClr val="tx1"/>
                </a:solidFill>
                <a:effectLst/>
                <a:latin typeface="Poppins" panose="00000500000000000000" pitchFamily="50" charset="0"/>
                <a:cs typeface="Poppins" panose="00000500000000000000" pitchFamily="50" charset="0"/>
              </a:rPr>
              <a:t> yang </a:t>
            </a:r>
            <a:r>
              <a:rPr lang="en-ID" b="0" i="0" dirty="0" err="1">
                <a:solidFill>
                  <a:schemeClr val="tx1"/>
                </a:solidFill>
                <a:effectLst/>
                <a:latin typeface="Poppins" panose="00000500000000000000" pitchFamily="50" charset="0"/>
                <a:cs typeface="Poppins" panose="00000500000000000000" pitchFamily="50" charset="0"/>
              </a:rPr>
              <a:t>efektif</a:t>
            </a:r>
            <a:r>
              <a:rPr lang="en-ID" b="0" i="0" dirty="0">
                <a:solidFill>
                  <a:schemeClr val="tx1"/>
                </a:solidFill>
                <a:effectLst/>
                <a:latin typeface="Poppins" panose="00000500000000000000" pitchFamily="50" charset="0"/>
                <a:cs typeface="Poppins" panose="00000500000000000000" pitchFamily="50" charset="0"/>
              </a:rPr>
              <a:t> dan </a:t>
            </a:r>
            <a:r>
              <a:rPr lang="en-ID" b="0" i="0" dirty="0" err="1">
                <a:solidFill>
                  <a:schemeClr val="tx1"/>
                </a:solidFill>
                <a:effectLst/>
                <a:latin typeface="Poppins" panose="00000500000000000000" pitchFamily="50" charset="0"/>
                <a:cs typeface="Poppins" panose="00000500000000000000" pitchFamily="50" charset="0"/>
              </a:rPr>
              <a:t>efisien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Dengan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demikian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tahap</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analisis</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masalah</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dapat</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membantu</a:t>
            </a:r>
            <a:r>
              <a:rPr lang="en-ID" b="0" i="0" dirty="0">
                <a:solidFill>
                  <a:schemeClr val="tx1"/>
                </a:solidFill>
                <a:effectLst/>
                <a:latin typeface="Poppins" panose="00000500000000000000" pitchFamily="50" charset="0"/>
                <a:cs typeface="Poppins" panose="00000500000000000000" pitchFamily="50" charset="0"/>
              </a:rPr>
              <a:t> para investor </a:t>
            </a:r>
            <a:r>
              <a:rPr lang="en-ID" b="0" i="0" dirty="0" err="1">
                <a:solidFill>
                  <a:schemeClr val="tx1"/>
                </a:solidFill>
                <a:effectLst/>
                <a:latin typeface="Poppins" panose="00000500000000000000" pitchFamily="50" charset="0"/>
                <a:cs typeface="Poppins" panose="00000500000000000000" pitchFamily="50" charset="0"/>
              </a:rPr>
              <a:t>untuk</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mengambil</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keputusan</a:t>
            </a:r>
            <a:r>
              <a:rPr lang="en-ID" b="0" i="0" dirty="0">
                <a:solidFill>
                  <a:schemeClr val="tx1"/>
                </a:solidFill>
                <a:effectLst/>
                <a:latin typeface="Poppins" panose="00000500000000000000" pitchFamily="50" charset="0"/>
                <a:cs typeface="Poppins" panose="00000500000000000000" pitchFamily="50" charset="0"/>
              </a:rPr>
              <a:t> yang </a:t>
            </a:r>
            <a:r>
              <a:rPr lang="en-ID" b="0" i="0" dirty="0" err="1">
                <a:solidFill>
                  <a:schemeClr val="tx1"/>
                </a:solidFill>
                <a:effectLst/>
                <a:latin typeface="Poppins" panose="00000500000000000000" pitchFamily="50" charset="0"/>
                <a:cs typeface="Poppins" panose="00000500000000000000" pitchFamily="50" charset="0"/>
              </a:rPr>
              <a:t>lebih</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bijaksana</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dalam</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berinvestasi</a:t>
            </a:r>
            <a:r>
              <a:rPr lang="en-ID" b="0" i="0" dirty="0">
                <a:solidFill>
                  <a:schemeClr val="tx1"/>
                </a:solidFill>
                <a:effectLst/>
                <a:latin typeface="Poppins" panose="00000500000000000000" pitchFamily="50" charset="0"/>
                <a:cs typeface="Poppins" panose="00000500000000000000" pitchFamily="50" charset="0"/>
              </a:rPr>
              <a:t> pada </a:t>
            </a:r>
            <a:r>
              <a:rPr lang="en-ID" b="0" i="0" dirty="0" err="1">
                <a:solidFill>
                  <a:schemeClr val="tx1"/>
                </a:solidFill>
                <a:effectLst/>
                <a:latin typeface="Poppins" panose="00000500000000000000" pitchFamily="50" charset="0"/>
                <a:cs typeface="Poppins" panose="00000500000000000000" pitchFamily="50" charset="0"/>
              </a:rPr>
              <a:t>mata</a:t>
            </a:r>
            <a:r>
              <a:rPr lang="en-ID" b="0" i="0" dirty="0">
                <a:solidFill>
                  <a:schemeClr val="tx1"/>
                </a:solidFill>
                <a:effectLst/>
                <a:latin typeface="Poppins" panose="00000500000000000000" pitchFamily="50" charset="0"/>
                <a:cs typeface="Poppins" panose="00000500000000000000" pitchFamily="50" charset="0"/>
              </a:rPr>
              <a:t> uang </a:t>
            </a:r>
            <a:r>
              <a:rPr lang="en-ID" b="0" i="0" dirty="0" err="1">
                <a:solidFill>
                  <a:schemeClr val="tx1"/>
                </a:solidFill>
                <a:effectLst/>
                <a:latin typeface="Poppins" panose="00000500000000000000" pitchFamily="50" charset="0"/>
                <a:cs typeface="Poppins" panose="00000500000000000000" pitchFamily="50" charset="0"/>
              </a:rPr>
              <a:t>kripto</a:t>
            </a:r>
            <a:r>
              <a:rPr lang="en-ID" b="0" i="0" dirty="0">
                <a:solidFill>
                  <a:schemeClr val="tx1"/>
                </a:solidFill>
                <a:effectLst/>
                <a:latin typeface="Poppins" panose="00000500000000000000" pitchFamily="50" charset="0"/>
                <a:cs typeface="Poppins" panose="00000500000000000000" pitchFamily="50" charset="0"/>
              </a:rPr>
              <a:t>.</a:t>
            </a:r>
            <a:endParaRPr lang="id-ID" b="1" dirty="0">
              <a:solidFill>
                <a:schemeClr val="tx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70590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9E3889-D9A2-6690-4B10-3B63CE26FFBF}"/>
              </a:ext>
            </a:extLst>
          </p:cNvPr>
          <p:cNvSpPr/>
          <p:nvPr/>
        </p:nvSpPr>
        <p:spPr>
          <a:xfrm>
            <a:off x="1661160" y="1539240"/>
            <a:ext cx="8869680" cy="37795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 name="TextBox 2">
            <a:extLst>
              <a:ext uri="{FF2B5EF4-FFF2-40B4-BE49-F238E27FC236}">
                <a16:creationId xmlns:a16="http://schemas.microsoft.com/office/drawing/2014/main" id="{92B4E229-2335-3F3C-B103-A66E0296858D}"/>
              </a:ext>
            </a:extLst>
          </p:cNvPr>
          <p:cNvSpPr txBox="1"/>
          <p:nvPr/>
        </p:nvSpPr>
        <p:spPr>
          <a:xfrm>
            <a:off x="2816096" y="2967335"/>
            <a:ext cx="6559809" cy="923330"/>
          </a:xfrm>
          <a:prstGeom prst="rect">
            <a:avLst/>
          </a:prstGeom>
          <a:noFill/>
        </p:spPr>
        <p:txBody>
          <a:bodyPr wrap="none" rtlCol="0">
            <a:spAutoFit/>
          </a:bodyPr>
          <a:lstStyle/>
          <a:p>
            <a:r>
              <a:rPr lang="en-US" sz="5400" b="1" dirty="0">
                <a:latin typeface="Lato" panose="020F0502020204030203" pitchFamily="34" charset="0"/>
              </a:rPr>
              <a:t>DATA ACQUISITION</a:t>
            </a:r>
            <a:endParaRPr lang="id-ID" sz="5400" b="1" dirty="0">
              <a:latin typeface="Lato" panose="020F0502020204030203" pitchFamily="34" charset="0"/>
            </a:endParaRPr>
          </a:p>
        </p:txBody>
      </p:sp>
    </p:spTree>
    <p:extLst>
      <p:ext uri="{BB962C8B-B14F-4D97-AF65-F5344CB8AC3E}">
        <p14:creationId xmlns:p14="http://schemas.microsoft.com/office/powerpoint/2010/main" val="2929483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9E3889-D9A2-6690-4B10-3B63CE26FFBF}"/>
              </a:ext>
            </a:extLst>
          </p:cNvPr>
          <p:cNvSpPr/>
          <p:nvPr/>
        </p:nvSpPr>
        <p:spPr>
          <a:xfrm>
            <a:off x="-1031132" y="-622569"/>
            <a:ext cx="14007830" cy="80934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 name="Rectangle 2">
            <a:extLst>
              <a:ext uri="{FF2B5EF4-FFF2-40B4-BE49-F238E27FC236}">
                <a16:creationId xmlns:a16="http://schemas.microsoft.com/office/drawing/2014/main" id="{5E478321-9728-6323-826E-4469E95AC492}"/>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descr="A picture containing chart&#10;&#10;Description automatically generated">
            <a:extLst>
              <a:ext uri="{FF2B5EF4-FFF2-40B4-BE49-F238E27FC236}">
                <a16:creationId xmlns:a16="http://schemas.microsoft.com/office/drawing/2014/main" id="{9771B10C-BE4F-F64B-5E39-679EE3CD2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58000"/>
          </a:xfrm>
          <a:prstGeom prst="rect">
            <a:avLst/>
          </a:prstGeom>
        </p:spPr>
      </p:pic>
      <p:pic>
        <p:nvPicPr>
          <p:cNvPr id="8" name="Picture 7">
            <a:extLst>
              <a:ext uri="{FF2B5EF4-FFF2-40B4-BE49-F238E27FC236}">
                <a16:creationId xmlns:a16="http://schemas.microsoft.com/office/drawing/2014/main" id="{488432B3-4EBE-844F-5603-686874AA766E}"/>
              </a:ext>
            </a:extLst>
          </p:cNvPr>
          <p:cNvPicPr>
            <a:picLocks noChangeAspect="1"/>
          </p:cNvPicPr>
          <p:nvPr/>
        </p:nvPicPr>
        <p:blipFill>
          <a:blip r:embed="rId3"/>
          <a:stretch>
            <a:fillRect/>
          </a:stretch>
        </p:blipFill>
        <p:spPr>
          <a:xfrm>
            <a:off x="1052186" y="851587"/>
            <a:ext cx="10645036" cy="5145100"/>
          </a:xfrm>
          <a:prstGeom prst="rect">
            <a:avLst/>
          </a:prstGeom>
        </p:spPr>
      </p:pic>
    </p:spTree>
    <p:extLst>
      <p:ext uri="{BB962C8B-B14F-4D97-AF65-F5344CB8AC3E}">
        <p14:creationId xmlns:p14="http://schemas.microsoft.com/office/powerpoint/2010/main" val="273291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9E3889-D9A2-6690-4B10-3B63CE26FFBF}"/>
              </a:ext>
            </a:extLst>
          </p:cNvPr>
          <p:cNvSpPr/>
          <p:nvPr/>
        </p:nvSpPr>
        <p:spPr>
          <a:xfrm>
            <a:off x="-1031132" y="-622569"/>
            <a:ext cx="14007830" cy="80934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 name="Rectangle 2">
            <a:extLst>
              <a:ext uri="{FF2B5EF4-FFF2-40B4-BE49-F238E27FC236}">
                <a16:creationId xmlns:a16="http://schemas.microsoft.com/office/drawing/2014/main" id="{5E478321-9728-6323-826E-4469E95AC492}"/>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descr="A picture containing chart&#10;&#10;Description automatically generated">
            <a:extLst>
              <a:ext uri="{FF2B5EF4-FFF2-40B4-BE49-F238E27FC236}">
                <a16:creationId xmlns:a16="http://schemas.microsoft.com/office/drawing/2014/main" id="{9771B10C-BE4F-F64B-5E39-679EE3CD2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58000"/>
          </a:xfrm>
          <a:prstGeom prst="rect">
            <a:avLst/>
          </a:prstGeom>
        </p:spPr>
      </p:pic>
      <p:sp>
        <p:nvSpPr>
          <p:cNvPr id="5" name="TextBox 4">
            <a:extLst>
              <a:ext uri="{FF2B5EF4-FFF2-40B4-BE49-F238E27FC236}">
                <a16:creationId xmlns:a16="http://schemas.microsoft.com/office/drawing/2014/main" id="{88801886-B16B-49F7-1CBB-157507F0EBF4}"/>
              </a:ext>
            </a:extLst>
          </p:cNvPr>
          <p:cNvSpPr txBox="1"/>
          <p:nvPr/>
        </p:nvSpPr>
        <p:spPr>
          <a:xfrm>
            <a:off x="3521631" y="215742"/>
            <a:ext cx="4902304" cy="707886"/>
          </a:xfrm>
          <a:prstGeom prst="rect">
            <a:avLst/>
          </a:prstGeom>
          <a:noFill/>
        </p:spPr>
        <p:txBody>
          <a:bodyPr wrap="none" rtlCol="0">
            <a:spAutoFit/>
          </a:bodyPr>
          <a:lstStyle/>
          <a:p>
            <a:r>
              <a:rPr lang="en-US" sz="4000" b="1" dirty="0">
                <a:latin typeface="Lato" panose="020F0502020204030203" pitchFamily="34" charset="0"/>
              </a:rPr>
              <a:t>DATA ACQUISITION</a:t>
            </a:r>
            <a:endParaRPr lang="id-ID" sz="4000" b="1" dirty="0">
              <a:latin typeface="Lato" panose="020F0502020204030203" pitchFamily="34" charset="0"/>
            </a:endParaRPr>
          </a:p>
        </p:txBody>
      </p:sp>
      <p:sp>
        <p:nvSpPr>
          <p:cNvPr id="6" name="Rectangle: Rounded Corners 5">
            <a:extLst>
              <a:ext uri="{FF2B5EF4-FFF2-40B4-BE49-F238E27FC236}">
                <a16:creationId xmlns:a16="http://schemas.microsoft.com/office/drawing/2014/main" id="{32942DF2-BD56-1EAA-35CD-31EC3BFBEE31}"/>
              </a:ext>
            </a:extLst>
          </p:cNvPr>
          <p:cNvSpPr/>
          <p:nvPr/>
        </p:nvSpPr>
        <p:spPr>
          <a:xfrm>
            <a:off x="1211580" y="1408872"/>
            <a:ext cx="9768840" cy="4040256"/>
          </a:xfrm>
          <a:prstGeom prst="roundRect">
            <a:avLst/>
          </a:prstGeom>
          <a:gradFill flip="none" rotWithShape="1">
            <a:gsLst>
              <a:gs pos="0">
                <a:srgbClr val="FFCD66"/>
              </a:gs>
              <a:gs pos="100000">
                <a:srgbClr val="FFAD02"/>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D" b="0" i="0" dirty="0">
                <a:solidFill>
                  <a:schemeClr val="tx1"/>
                </a:solidFill>
                <a:effectLst/>
                <a:latin typeface="Poppins" panose="00000500000000000000" pitchFamily="50" charset="0"/>
                <a:cs typeface="Poppins" panose="00000500000000000000" pitchFamily="50" charset="0"/>
              </a:rPr>
              <a:t>Dataset yang </a:t>
            </a:r>
            <a:r>
              <a:rPr lang="en-ID" b="0" i="0" dirty="0" err="1">
                <a:solidFill>
                  <a:schemeClr val="tx1"/>
                </a:solidFill>
                <a:effectLst/>
                <a:latin typeface="Poppins" panose="00000500000000000000" pitchFamily="50" charset="0"/>
                <a:cs typeface="Poppins" panose="00000500000000000000" pitchFamily="50" charset="0"/>
              </a:rPr>
              <a:t>digunakan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dalam</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penelitian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ini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diperoleh</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melalui</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metode</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pengumpulan</a:t>
            </a:r>
            <a:r>
              <a:rPr lang="en-ID" b="0" i="0" dirty="0">
                <a:solidFill>
                  <a:schemeClr val="tx1"/>
                </a:solidFill>
                <a:effectLst/>
                <a:latin typeface="Poppins" panose="00000500000000000000" pitchFamily="50" charset="0"/>
                <a:cs typeface="Poppins" panose="00000500000000000000" pitchFamily="50" charset="0"/>
              </a:rPr>
              <a:t> data </a:t>
            </a:r>
            <a:r>
              <a:rPr lang="en-ID" b="1" i="0" u="sng" dirty="0">
                <a:solidFill>
                  <a:schemeClr val="bg1"/>
                </a:solidFill>
                <a:effectLst/>
                <a:latin typeface="Poppins" panose="00000500000000000000" pitchFamily="50" charset="0"/>
                <a:cs typeface="Poppins" panose="00000500000000000000" pitchFamily="50" charset="0"/>
              </a:rPr>
              <a:t>web scraping</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dari</a:t>
            </a:r>
            <a:r>
              <a:rPr lang="en-ID" b="0" i="0" dirty="0">
                <a:solidFill>
                  <a:schemeClr val="tx1"/>
                </a:solidFill>
                <a:effectLst/>
                <a:latin typeface="Poppins" panose="00000500000000000000" pitchFamily="50" charset="0"/>
                <a:cs typeface="Poppins" panose="00000500000000000000" pitchFamily="50" charset="0"/>
              </a:rPr>
              <a:t> data </a:t>
            </a:r>
            <a:r>
              <a:rPr lang="en-ID" b="0" i="0" dirty="0" err="1">
                <a:solidFill>
                  <a:schemeClr val="tx1"/>
                </a:solidFill>
                <a:effectLst/>
                <a:latin typeface="Poppins" panose="00000500000000000000" pitchFamily="50" charset="0"/>
                <a:cs typeface="Poppins" panose="00000500000000000000" pitchFamily="50" charset="0"/>
              </a:rPr>
              <a:t>historis</a:t>
            </a:r>
            <a:r>
              <a:rPr lang="en-ID" b="0" i="0" dirty="0">
                <a:solidFill>
                  <a:schemeClr val="tx1"/>
                </a:solidFill>
                <a:effectLst/>
                <a:latin typeface="Poppins" panose="00000500000000000000" pitchFamily="50" charset="0"/>
                <a:cs typeface="Poppins" panose="00000500000000000000" pitchFamily="50" charset="0"/>
              </a:rPr>
              <a:t> </a:t>
            </a:r>
            <a:r>
              <a:rPr lang="en-ID" b="1" u="sng" dirty="0">
                <a:solidFill>
                  <a:schemeClr val="bg1"/>
                </a:solidFill>
                <a:latin typeface="Poppins" panose="00000500000000000000" pitchFamily="50" charset="0"/>
                <a:cs typeface="Poppins" panose="00000500000000000000" pitchFamily="50" charset="0"/>
              </a:rPr>
              <a:t>Market Cap</a:t>
            </a:r>
            <a:r>
              <a:rPr lang="en-ID" b="0" i="0" dirty="0">
                <a:solidFill>
                  <a:schemeClr val="tx1"/>
                </a:solidFill>
                <a:effectLst/>
                <a:latin typeface="Poppins" panose="00000500000000000000" pitchFamily="50" charset="0"/>
                <a:cs typeface="Poppins" panose="00000500000000000000" pitchFamily="50" charset="0"/>
              </a:rPr>
              <a:t>. Data </a:t>
            </a:r>
            <a:r>
              <a:rPr lang="en-ID" b="0" i="0" dirty="0" err="1">
                <a:solidFill>
                  <a:schemeClr val="tx1"/>
                </a:solidFill>
                <a:effectLst/>
                <a:latin typeface="Poppins" panose="00000500000000000000" pitchFamily="50" charset="0"/>
                <a:cs typeface="Poppins" panose="00000500000000000000" pitchFamily="50" charset="0"/>
              </a:rPr>
              <a:t>tersebut</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berhasil</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dikumpulkan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dari</a:t>
            </a:r>
            <a:r>
              <a:rPr lang="en-ID" b="0" i="0" dirty="0">
                <a:solidFill>
                  <a:schemeClr val="tx1"/>
                </a:solidFill>
                <a:effectLst/>
                <a:latin typeface="Poppins" panose="00000500000000000000" pitchFamily="50" charset="0"/>
                <a:cs typeface="Poppins" panose="00000500000000000000" pitchFamily="50" charset="0"/>
              </a:rPr>
              <a:t> platform Coin Market Cap </a:t>
            </a:r>
            <a:r>
              <a:rPr lang="en-ID" b="0" i="0" dirty="0" err="1">
                <a:solidFill>
                  <a:schemeClr val="tx1"/>
                </a:solidFill>
                <a:effectLst/>
                <a:latin typeface="Poppins" panose="00000500000000000000" pitchFamily="50" charset="0"/>
                <a:cs typeface="Poppins" panose="00000500000000000000" pitchFamily="50" charset="0"/>
              </a:rPr>
              <a:t>dengan</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jumlah</a:t>
            </a:r>
            <a:r>
              <a:rPr lang="en-ID" b="0" i="0" dirty="0">
                <a:solidFill>
                  <a:schemeClr val="tx1"/>
                </a:solidFill>
                <a:effectLst/>
                <a:latin typeface="Poppins" panose="00000500000000000000" pitchFamily="50" charset="0"/>
                <a:cs typeface="Poppins" panose="00000500000000000000" pitchFamily="50" charset="0"/>
              </a:rPr>
              <a:t> baris </a:t>
            </a:r>
            <a:r>
              <a:rPr lang="en-ID" b="0" i="0" dirty="0" err="1">
                <a:solidFill>
                  <a:schemeClr val="tx1"/>
                </a:solidFill>
                <a:effectLst/>
                <a:latin typeface="Poppins" panose="00000500000000000000" pitchFamily="50" charset="0"/>
                <a:cs typeface="Poppins" panose="00000500000000000000" pitchFamily="50" charset="0"/>
              </a:rPr>
              <a:t>mencapai</a:t>
            </a:r>
            <a:r>
              <a:rPr lang="en-ID" b="0" i="0" dirty="0">
                <a:solidFill>
                  <a:schemeClr val="tx1"/>
                </a:solidFill>
                <a:effectLst/>
                <a:latin typeface="Poppins" panose="00000500000000000000" pitchFamily="50" charset="0"/>
                <a:cs typeface="Poppins" panose="00000500000000000000" pitchFamily="50" charset="0"/>
              </a:rPr>
              <a:t> </a:t>
            </a:r>
            <a:r>
              <a:rPr lang="en-ID" b="1" i="0" u="sng" dirty="0">
                <a:solidFill>
                  <a:schemeClr val="bg1"/>
                </a:solidFill>
                <a:effectLst/>
                <a:latin typeface="Poppins" panose="00000500000000000000" pitchFamily="50" charset="0"/>
                <a:cs typeface="Poppins" panose="00000500000000000000" pitchFamily="50" charset="0"/>
              </a:rPr>
              <a:t>679183</a:t>
            </a:r>
            <a:r>
              <a:rPr lang="en-ID" b="0" i="0" dirty="0">
                <a:solidFill>
                  <a:schemeClr val="tx1"/>
                </a:solidFill>
                <a:effectLst/>
                <a:latin typeface="Poppins" panose="00000500000000000000" pitchFamily="50" charset="0"/>
                <a:cs typeface="Poppins" panose="00000500000000000000" pitchFamily="50" charset="0"/>
              </a:rPr>
              <a:t> dan </a:t>
            </a:r>
            <a:r>
              <a:rPr lang="en-ID" b="0" i="0" dirty="0" err="1">
                <a:solidFill>
                  <a:schemeClr val="tx1"/>
                </a:solidFill>
                <a:effectLst/>
                <a:latin typeface="Poppins" panose="00000500000000000000" pitchFamily="50" charset="0"/>
                <a:cs typeface="Poppins" panose="00000500000000000000" pitchFamily="50" charset="0"/>
              </a:rPr>
              <a:t>kolom</a:t>
            </a:r>
            <a:r>
              <a:rPr lang="en-ID" b="0" i="0" dirty="0">
                <a:solidFill>
                  <a:schemeClr val="tx1"/>
                </a:solidFill>
                <a:effectLst/>
                <a:latin typeface="Poppins" panose="00000500000000000000" pitchFamily="50" charset="0"/>
                <a:cs typeface="Poppins" panose="00000500000000000000" pitchFamily="50" charset="0"/>
              </a:rPr>
              <a:t> </a:t>
            </a:r>
            <a:r>
              <a:rPr lang="en-ID" b="0" i="0" dirty="0" err="1">
                <a:solidFill>
                  <a:schemeClr val="tx1"/>
                </a:solidFill>
                <a:effectLst/>
                <a:latin typeface="Poppins" panose="00000500000000000000" pitchFamily="50" charset="0"/>
                <a:cs typeface="Poppins" panose="00000500000000000000" pitchFamily="50" charset="0"/>
              </a:rPr>
              <a:t>sebanyak</a:t>
            </a:r>
            <a:r>
              <a:rPr lang="en-ID" b="0" i="0" dirty="0">
                <a:solidFill>
                  <a:schemeClr val="tx1"/>
                </a:solidFill>
                <a:effectLst/>
                <a:latin typeface="Poppins" panose="00000500000000000000" pitchFamily="50" charset="0"/>
                <a:cs typeface="Poppins" panose="00000500000000000000" pitchFamily="50" charset="0"/>
              </a:rPr>
              <a:t> </a:t>
            </a:r>
            <a:r>
              <a:rPr lang="en-ID" b="1" i="0" u="sng" dirty="0">
                <a:solidFill>
                  <a:schemeClr val="bg1"/>
                </a:solidFill>
                <a:effectLst/>
                <a:latin typeface="Poppins" panose="00000500000000000000" pitchFamily="50" charset="0"/>
                <a:cs typeface="Poppins" panose="00000500000000000000" pitchFamily="50" charset="0"/>
              </a:rPr>
              <a:t>13</a:t>
            </a:r>
            <a:r>
              <a:rPr lang="en-ID" b="0" i="0" dirty="0">
                <a:solidFill>
                  <a:schemeClr val="tx1"/>
                </a:solidFill>
                <a:effectLst/>
                <a:latin typeface="Poppins" panose="00000500000000000000" pitchFamily="50" charset="0"/>
                <a:cs typeface="Poppins" panose="00000500000000000000" pitchFamily="50" charset="0"/>
              </a:rPr>
              <a:t>.</a:t>
            </a:r>
            <a:endParaRPr lang="id-ID" sz="1800" b="1" dirty="0">
              <a:solidFill>
                <a:schemeClr val="tx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336236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83A57D53-0DF2-CF9A-1976-BD3C73D659A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Straight Connector 4">
            <a:extLst>
              <a:ext uri="{FF2B5EF4-FFF2-40B4-BE49-F238E27FC236}">
                <a16:creationId xmlns:a16="http://schemas.microsoft.com/office/drawing/2014/main" id="{72827351-C87E-C5A8-23AD-AD489BA6296A}"/>
              </a:ext>
            </a:extLst>
          </p:cNvPr>
          <p:cNvCxnSpPr>
            <a:cxnSpLocks/>
          </p:cNvCxnSpPr>
          <p:nvPr/>
        </p:nvCxnSpPr>
        <p:spPr>
          <a:xfrm>
            <a:off x="2852057" y="4085111"/>
            <a:ext cx="7588333" cy="0"/>
          </a:xfrm>
          <a:prstGeom prst="line">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262629F7-B3D0-AA98-E478-B95CE0C29366}"/>
              </a:ext>
            </a:extLst>
          </p:cNvPr>
          <p:cNvSpPr txBox="1"/>
          <p:nvPr/>
        </p:nvSpPr>
        <p:spPr>
          <a:xfrm>
            <a:off x="2768929" y="4166498"/>
            <a:ext cx="7671461" cy="2308324"/>
          </a:xfrm>
          <a:prstGeom prst="rect">
            <a:avLst/>
          </a:prstGeom>
          <a:noFill/>
        </p:spPr>
        <p:txBody>
          <a:bodyPr wrap="square" rtlCol="0">
            <a:spAutoFit/>
          </a:bodyPr>
          <a:lstStyle/>
          <a:p>
            <a:r>
              <a:rPr lang="en-ID" dirty="0">
                <a:latin typeface="Poppins" panose="00000500000000000000" pitchFamily="50" charset="0"/>
                <a:cs typeface="Poppins" panose="00000500000000000000" pitchFamily="50" charset="0"/>
              </a:rPr>
              <a:t>Data yang </a:t>
            </a:r>
            <a:r>
              <a:rPr lang="en-ID" dirty="0" err="1">
                <a:latin typeface="Poppins" panose="00000500000000000000" pitchFamily="50" charset="0"/>
                <a:cs typeface="Poppins" panose="00000500000000000000" pitchFamily="50" charset="0"/>
              </a:rPr>
              <a:t>digunakan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dalam</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penelitian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ini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adalah</a:t>
            </a:r>
            <a:r>
              <a:rPr lang="en-ID" dirty="0">
                <a:latin typeface="Poppins" panose="00000500000000000000" pitchFamily="50" charset="0"/>
                <a:cs typeface="Poppins" panose="00000500000000000000" pitchFamily="50" charset="0"/>
              </a:rPr>
              <a:t> data snapshot historical cryptocurrency </a:t>
            </a:r>
            <a:r>
              <a:rPr lang="en-ID" dirty="0" err="1">
                <a:latin typeface="Poppins" panose="00000500000000000000" pitchFamily="50" charset="0"/>
                <a:cs typeface="Poppins" panose="00000500000000000000" pitchFamily="50" charset="0"/>
              </a:rPr>
              <a:t>dari</a:t>
            </a:r>
            <a:r>
              <a:rPr lang="en-ID" dirty="0">
                <a:latin typeface="Poppins" panose="00000500000000000000" pitchFamily="50" charset="0"/>
                <a:cs typeface="Poppins" panose="00000500000000000000" pitchFamily="50" charset="0"/>
              </a:rPr>
              <a:t> </a:t>
            </a:r>
            <a:r>
              <a:rPr lang="en-ID" u="sng" dirty="0" err="1">
                <a:latin typeface="Poppins" panose="00000500000000000000" pitchFamily="50" charset="0"/>
                <a:cs typeface="Poppins" panose="00000500000000000000" pitchFamily="50" charset="0"/>
              </a:rPr>
              <a:t>tahun</a:t>
            </a:r>
            <a:r>
              <a:rPr lang="en-ID" u="sng" dirty="0">
                <a:latin typeface="Poppins" panose="00000500000000000000" pitchFamily="50" charset="0"/>
                <a:cs typeface="Poppins" panose="00000500000000000000" pitchFamily="50" charset="0"/>
              </a:rPr>
              <a:t> 2017 </a:t>
            </a:r>
            <a:r>
              <a:rPr lang="en-ID" u="sng" dirty="0" err="1">
                <a:latin typeface="Poppins" panose="00000500000000000000" pitchFamily="50" charset="0"/>
                <a:cs typeface="Poppins" panose="00000500000000000000" pitchFamily="50" charset="0"/>
              </a:rPr>
              <a:t>hingga</a:t>
            </a:r>
            <a:r>
              <a:rPr lang="en-ID" u="sng" dirty="0">
                <a:latin typeface="Poppins" panose="00000500000000000000" pitchFamily="50" charset="0"/>
                <a:cs typeface="Poppins" panose="00000500000000000000" pitchFamily="50" charset="0"/>
              </a:rPr>
              <a:t> 2022</a:t>
            </a:r>
            <a:r>
              <a:rPr lang="en-ID" dirty="0">
                <a:latin typeface="Poppins" panose="00000500000000000000" pitchFamily="50" charset="0"/>
                <a:cs typeface="Poppins" panose="00000500000000000000" pitchFamily="50" charset="0"/>
              </a:rPr>
              <a:t>. Dataset </a:t>
            </a:r>
            <a:r>
              <a:rPr lang="en-ID" dirty="0" err="1">
                <a:latin typeface="Poppins" panose="00000500000000000000" pitchFamily="50" charset="0"/>
                <a:cs typeface="Poppins" panose="00000500000000000000" pitchFamily="50" charset="0"/>
              </a:rPr>
              <a:t>ini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terdiri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dari</a:t>
            </a:r>
            <a:r>
              <a:rPr lang="en-ID" dirty="0">
                <a:latin typeface="Poppins" panose="00000500000000000000" pitchFamily="50" charset="0"/>
                <a:cs typeface="Poppins" panose="00000500000000000000" pitchFamily="50" charset="0"/>
              </a:rPr>
              <a:t> </a:t>
            </a:r>
            <a:r>
              <a:rPr lang="en-ID" u="sng" dirty="0">
                <a:latin typeface="Poppins" panose="00000500000000000000" pitchFamily="50" charset="0"/>
                <a:cs typeface="Poppins" panose="00000500000000000000" pitchFamily="50" charset="0"/>
              </a:rPr>
              <a:t>679183</a:t>
            </a:r>
            <a:r>
              <a:rPr lang="en-ID" dirty="0">
                <a:latin typeface="Poppins" panose="00000500000000000000" pitchFamily="50" charset="0"/>
                <a:cs typeface="Poppins" panose="00000500000000000000" pitchFamily="50" charset="0"/>
              </a:rPr>
              <a:t> data yang </a:t>
            </a:r>
            <a:r>
              <a:rPr lang="en-ID" dirty="0" err="1">
                <a:latin typeface="Poppins" panose="00000500000000000000" pitchFamily="50" charset="0"/>
                <a:cs typeface="Poppins" panose="00000500000000000000" pitchFamily="50" charset="0"/>
              </a:rPr>
              <a:t>terdapat</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dalam</a:t>
            </a:r>
            <a:r>
              <a:rPr lang="en-ID" dirty="0">
                <a:latin typeface="Poppins" panose="00000500000000000000" pitchFamily="50" charset="0"/>
                <a:cs typeface="Poppins" panose="00000500000000000000" pitchFamily="50" charset="0"/>
              </a:rPr>
              <a:t> </a:t>
            </a:r>
            <a:r>
              <a:rPr lang="en-ID" u="sng" dirty="0">
                <a:latin typeface="Poppins" panose="00000500000000000000" pitchFamily="50" charset="0"/>
                <a:cs typeface="Poppins" panose="00000500000000000000" pitchFamily="50" charset="0"/>
              </a:rPr>
              <a:t>13 </a:t>
            </a:r>
            <a:r>
              <a:rPr lang="en-ID" u="sng" dirty="0" err="1">
                <a:latin typeface="Poppins" panose="00000500000000000000" pitchFamily="50" charset="0"/>
                <a:cs typeface="Poppins" panose="00000500000000000000" pitchFamily="50" charset="0"/>
              </a:rPr>
              <a:t>kolom</a:t>
            </a:r>
            <a:r>
              <a:rPr lang="en-ID" dirty="0">
                <a:latin typeface="Poppins" panose="00000500000000000000" pitchFamily="50" charset="0"/>
                <a:cs typeface="Poppins" panose="00000500000000000000" pitchFamily="50" charset="0"/>
              </a:rPr>
              <a:t>. Data </a:t>
            </a:r>
            <a:r>
              <a:rPr lang="en-ID" dirty="0" err="1">
                <a:latin typeface="Poppins" panose="00000500000000000000" pitchFamily="50" charset="0"/>
                <a:cs typeface="Poppins" panose="00000500000000000000" pitchFamily="50" charset="0"/>
              </a:rPr>
              <a:t>ini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memiliki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informasi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tentang</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nilai</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tukar</a:t>
            </a:r>
            <a:r>
              <a:rPr lang="en-ID" dirty="0">
                <a:latin typeface="Poppins" panose="00000500000000000000" pitchFamily="50" charset="0"/>
                <a:cs typeface="Poppins" panose="00000500000000000000" pitchFamily="50" charset="0"/>
              </a:rPr>
              <a:t>, volume </a:t>
            </a:r>
            <a:r>
              <a:rPr lang="en-ID" dirty="0" err="1">
                <a:latin typeface="Poppins" panose="00000500000000000000" pitchFamily="50" charset="0"/>
                <a:cs typeface="Poppins" panose="00000500000000000000" pitchFamily="50" charset="0"/>
              </a:rPr>
              <a:t>perdagangan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kapitalisasi</a:t>
            </a:r>
            <a:r>
              <a:rPr lang="en-ID" dirty="0">
                <a:latin typeface="Poppins" panose="00000500000000000000" pitchFamily="50" charset="0"/>
                <a:cs typeface="Poppins" panose="00000500000000000000" pitchFamily="50" charset="0"/>
              </a:rPr>
              <a:t> pasar, dan </a:t>
            </a:r>
            <a:r>
              <a:rPr lang="en-ID" dirty="0" err="1">
                <a:latin typeface="Poppins" panose="00000500000000000000" pitchFamily="50" charset="0"/>
                <a:cs typeface="Poppins" panose="00000500000000000000" pitchFamily="50" charset="0"/>
              </a:rPr>
              <a:t>indikator</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lainnya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terkait</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mata</a:t>
            </a:r>
            <a:r>
              <a:rPr lang="en-ID" dirty="0">
                <a:latin typeface="Poppins" panose="00000500000000000000" pitchFamily="50" charset="0"/>
                <a:cs typeface="Poppins" panose="00000500000000000000" pitchFamily="50" charset="0"/>
              </a:rPr>
              <a:t> uang </a:t>
            </a:r>
            <a:r>
              <a:rPr lang="en-ID" dirty="0" err="1">
                <a:latin typeface="Poppins" panose="00000500000000000000" pitchFamily="50" charset="0"/>
                <a:cs typeface="Poppins" panose="00000500000000000000" pitchFamily="50" charset="0"/>
              </a:rPr>
              <a:t>kripto</a:t>
            </a:r>
            <a:r>
              <a:rPr lang="en-ID" dirty="0">
                <a:latin typeface="Poppins" panose="00000500000000000000" pitchFamily="50" charset="0"/>
                <a:cs typeface="Poppins" panose="00000500000000000000" pitchFamily="50" charset="0"/>
              </a:rPr>
              <a:t>. Data </a:t>
            </a:r>
            <a:r>
              <a:rPr lang="en-ID" dirty="0" err="1">
                <a:latin typeface="Poppins" panose="00000500000000000000" pitchFamily="50" charset="0"/>
                <a:cs typeface="Poppins" panose="00000500000000000000" pitchFamily="50" charset="0"/>
              </a:rPr>
              <a:t>tersebut</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digunakan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untuk</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melakukan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analisis</a:t>
            </a:r>
            <a:r>
              <a:rPr lang="en-ID" dirty="0">
                <a:latin typeface="Poppins" panose="00000500000000000000" pitchFamily="50" charset="0"/>
                <a:cs typeface="Poppins" panose="00000500000000000000" pitchFamily="50" charset="0"/>
              </a:rPr>
              <a:t> dan </a:t>
            </a:r>
            <a:r>
              <a:rPr lang="en-ID" dirty="0" err="1">
                <a:latin typeface="Poppins" panose="00000500000000000000" pitchFamily="50" charset="0"/>
                <a:cs typeface="Poppins" panose="00000500000000000000" pitchFamily="50" charset="0"/>
              </a:rPr>
              <a:t>penelitian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terkait</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dengan</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pergerakan</a:t>
            </a:r>
            <a:r>
              <a:rPr lang="en-ID" dirty="0">
                <a:latin typeface="Poppins" panose="00000500000000000000" pitchFamily="50" charset="0"/>
                <a:cs typeface="Poppins" panose="00000500000000000000" pitchFamily="50" charset="0"/>
              </a:rPr>
              <a:t> pasar cryptocurrency </a:t>
            </a:r>
            <a:r>
              <a:rPr lang="en-ID" dirty="0" err="1">
                <a:latin typeface="Poppins" panose="00000500000000000000" pitchFamily="50" charset="0"/>
                <a:cs typeface="Poppins" panose="00000500000000000000" pitchFamily="50" charset="0"/>
              </a:rPr>
              <a:t>selama</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periode</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waktu</a:t>
            </a:r>
            <a:r>
              <a:rPr lang="en-ID" dirty="0">
                <a:latin typeface="Poppins" panose="00000500000000000000" pitchFamily="50" charset="0"/>
                <a:cs typeface="Poppins" panose="00000500000000000000" pitchFamily="50" charset="0"/>
              </a:rPr>
              <a:t> </a:t>
            </a:r>
            <a:r>
              <a:rPr lang="en-ID" dirty="0" err="1">
                <a:latin typeface="Poppins" panose="00000500000000000000" pitchFamily="50" charset="0"/>
                <a:cs typeface="Poppins" panose="00000500000000000000" pitchFamily="50" charset="0"/>
              </a:rPr>
              <a:t>tersebut</a:t>
            </a:r>
            <a:r>
              <a:rPr lang="en-ID" dirty="0">
                <a:latin typeface="Poppins" panose="00000500000000000000" pitchFamily="50" charset="0"/>
                <a:cs typeface="Poppins" panose="00000500000000000000" pitchFamily="50" charset="0"/>
              </a:rPr>
              <a:t>.</a:t>
            </a:r>
          </a:p>
        </p:txBody>
      </p:sp>
      <p:pic>
        <p:nvPicPr>
          <p:cNvPr id="9" name="Picture 8">
            <a:extLst>
              <a:ext uri="{FF2B5EF4-FFF2-40B4-BE49-F238E27FC236}">
                <a16:creationId xmlns:a16="http://schemas.microsoft.com/office/drawing/2014/main" id="{9D85284F-4FC5-E66E-6356-F35FEF03DFC7}"/>
              </a:ext>
            </a:extLst>
          </p:cNvPr>
          <p:cNvPicPr>
            <a:picLocks noChangeAspect="1"/>
          </p:cNvPicPr>
          <p:nvPr/>
        </p:nvPicPr>
        <p:blipFill>
          <a:blip r:embed="rId4"/>
          <a:stretch>
            <a:fillRect/>
          </a:stretch>
        </p:blipFill>
        <p:spPr>
          <a:xfrm>
            <a:off x="2852057" y="992411"/>
            <a:ext cx="7248643" cy="2950198"/>
          </a:xfrm>
          <a:prstGeom prst="rect">
            <a:avLst/>
          </a:prstGeom>
        </p:spPr>
      </p:pic>
    </p:spTree>
    <p:extLst>
      <p:ext uri="{BB962C8B-B14F-4D97-AF65-F5344CB8AC3E}">
        <p14:creationId xmlns:p14="http://schemas.microsoft.com/office/powerpoint/2010/main" val="1757580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TotalTime>
  <Words>1040</Words>
  <Application>Microsoft Office PowerPoint</Application>
  <PresentationFormat>Widescreen</PresentationFormat>
  <Paragraphs>44</Paragraphs>
  <Slides>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Lato</vt:lpstr>
      <vt:lpstr>Lato Black</vt:lpstr>
      <vt:lpstr>Poppins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Dennis Jusuf Ziegel</dc:creator>
  <cp:lastModifiedBy>1592</cp:lastModifiedBy>
  <cp:revision>10</cp:revision>
  <cp:lastPrinted>2023-02-18T13:03:58Z</cp:lastPrinted>
  <dcterms:created xsi:type="dcterms:W3CDTF">2023-02-16T14:43:52Z</dcterms:created>
  <dcterms:modified xsi:type="dcterms:W3CDTF">2023-05-29T17:37:52Z</dcterms:modified>
</cp:coreProperties>
</file>